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4"/>
  </p:handoutMasterIdLst>
  <p:sldIdLst>
    <p:sldId id="478" r:id="rId3"/>
    <p:sldId id="481" r:id="rId5"/>
    <p:sldId id="493" r:id="rId6"/>
    <p:sldId id="483" r:id="rId7"/>
    <p:sldId id="506" r:id="rId8"/>
    <p:sldId id="507" r:id="rId9"/>
    <p:sldId id="508" r:id="rId10"/>
    <p:sldId id="509" r:id="rId11"/>
    <p:sldId id="510" r:id="rId12"/>
    <p:sldId id="511" r:id="rId13"/>
    <p:sldId id="486" r:id="rId14"/>
    <p:sldId id="494" r:id="rId15"/>
    <p:sldId id="495" r:id="rId16"/>
    <p:sldId id="496" r:id="rId17"/>
    <p:sldId id="591" r:id="rId18"/>
    <p:sldId id="592" r:id="rId19"/>
    <p:sldId id="497" r:id="rId20"/>
    <p:sldId id="500" r:id="rId21"/>
    <p:sldId id="593" r:id="rId22"/>
    <p:sldId id="498" r:id="rId23"/>
    <p:sldId id="501" r:id="rId24"/>
    <p:sldId id="594" r:id="rId25"/>
    <p:sldId id="502" r:id="rId26"/>
    <p:sldId id="505" r:id="rId27"/>
    <p:sldId id="504" r:id="rId28"/>
    <p:sldId id="499" r:id="rId29"/>
    <p:sldId id="596" r:id="rId30"/>
    <p:sldId id="527" r:id="rId31"/>
    <p:sldId id="489" r:id="rId32"/>
    <p:sldId id="529" r:id="rId33"/>
    <p:sldId id="595" r:id="rId34"/>
    <p:sldId id="530" r:id="rId35"/>
    <p:sldId id="531" r:id="rId36"/>
    <p:sldId id="528" r:id="rId37"/>
    <p:sldId id="598" r:id="rId38"/>
    <p:sldId id="597" r:id="rId39"/>
    <p:sldId id="532" r:id="rId40"/>
    <p:sldId id="534" r:id="rId41"/>
    <p:sldId id="512" r:id="rId42"/>
    <p:sldId id="513" r:id="rId43"/>
    <p:sldId id="492" r:id="rId44"/>
    <p:sldId id="536" r:id="rId45"/>
    <p:sldId id="599" r:id="rId46"/>
    <p:sldId id="515" r:id="rId47"/>
    <p:sldId id="600" r:id="rId48"/>
    <p:sldId id="601" r:id="rId49"/>
    <p:sldId id="603" r:id="rId50"/>
    <p:sldId id="604" r:id="rId51"/>
    <p:sldId id="602" r:id="rId52"/>
    <p:sldId id="476" r:id="rId53"/>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472" autoAdjust="0"/>
  </p:normalViewPr>
  <p:slideViewPr>
    <p:cSldViewPr snapToGrid="0">
      <p:cViewPr varScale="1">
        <p:scale>
          <a:sx n="75" d="100"/>
          <a:sy n="75" d="100"/>
        </p:scale>
        <p:origin x="30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hyperlink" Target="https://www.thymeleaf.org/"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hyperlink" Target="https://docs.docker.com/engine/reference/commandline/docker/"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a:t>Spring Boot </a:t>
            </a:r>
            <a:r>
              <a:rPr lang="zh-CN" altLang="en-US" sz="6000"/>
              <a:t>基础教程</a:t>
            </a:r>
            <a:endParaRPr lang="zh-CN" altLang="en-US" sz="6000" dirty="0">
              <a:solidFill>
                <a:schemeClr val="tx1">
                  <a:lumMod val="65000"/>
                  <a:lumOff val="35000"/>
                </a:schemeClr>
              </a:solidFill>
            </a:endParaRPr>
          </a:p>
        </p:txBody>
      </p:sp>
      <p:sp>
        <p:nvSpPr>
          <p:cNvPr id="3" name="矩形 2"/>
          <p:cNvSpPr/>
          <p:nvPr/>
        </p:nvSpPr>
        <p:spPr>
          <a:xfrm>
            <a:off x="3695343" y="3474664"/>
            <a:ext cx="4801314" cy="646331"/>
          </a:xfrm>
          <a:prstGeom prst="rect">
            <a:avLst/>
          </a:prstGeom>
        </p:spPr>
        <p:txBody>
          <a:bodyPr wrap="none">
            <a:spAutoFit/>
          </a:bodyPr>
          <a:lstStyle/>
          <a:p>
            <a:r>
              <a:rPr lang="zh-CN" altLang="en-US" sz="3600"/>
              <a:t>微服务生态圈整合王者</a:t>
            </a:r>
            <a:endParaRPr lang="zh-CN" altLang="en-US" sz="3600" dirty="0"/>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第</a:t>
            </a:r>
            <a:r>
              <a:rPr lang="en-US" altLang="zh-CN" smtClean="0"/>
              <a:t>3</a:t>
            </a:r>
            <a:r>
              <a:rPr lang="zh-CN" altLang="en-US" smtClean="0"/>
              <a:t>章总结</a:t>
            </a:r>
            <a:r>
              <a:rPr lang="en-US" altLang="zh-CN" smtClean="0"/>
              <a:t>【</a:t>
            </a:r>
            <a:r>
              <a:rPr lang="en-US" altLang="zh-CN" smtClean="0">
                <a:solidFill>
                  <a:schemeClr val="tx1">
                    <a:lumMod val="75000"/>
                    <a:lumOff val="25000"/>
                  </a:schemeClr>
                </a:solidFill>
              </a:rPr>
              <a:t> </a:t>
            </a:r>
            <a:r>
              <a:rPr lang="en-US" altLang="zh-CN">
                <a:solidFill>
                  <a:schemeClr val="tx1">
                    <a:lumMod val="75000"/>
                    <a:lumOff val="25000"/>
                  </a:schemeClr>
                </a:solidFill>
              </a:rPr>
              <a:t>Spring </a:t>
            </a:r>
            <a:r>
              <a:rPr lang="en-US" altLang="zh-CN" smtClean="0">
                <a:solidFill>
                  <a:schemeClr val="tx1">
                    <a:lumMod val="75000"/>
                    <a:lumOff val="25000"/>
                  </a:schemeClr>
                </a:solidFill>
              </a:rPr>
              <a:t>Boot</a:t>
            </a:r>
            <a:r>
              <a:rPr lang="zh-CN" altLang="en-US" smtClean="0">
                <a:solidFill>
                  <a:schemeClr val="tx1">
                    <a:lumMod val="75000"/>
                    <a:lumOff val="25000"/>
                  </a:schemeClr>
                </a:solidFill>
              </a:rPr>
              <a:t>与日志</a:t>
            </a:r>
            <a:r>
              <a:rPr lang="en-US" altLang="zh-CN" smtClean="0">
                <a:solidFill>
                  <a:schemeClr val="tx1">
                    <a:lumMod val="75000"/>
                    <a:lumOff val="25000"/>
                  </a:schemeClr>
                </a:solidFill>
              </a:rPr>
              <a:t> </a:t>
            </a:r>
            <a:r>
              <a:rPr lang="en-US" altLang="zh-CN" smtClean="0"/>
              <a:t>】</a:t>
            </a:r>
            <a:endParaRPr lang="zh-CN" altLang="en-US" dirty="0"/>
          </a:p>
        </p:txBody>
      </p:sp>
      <p:sp>
        <p:nvSpPr>
          <p:cNvPr id="4" name="内容占位符 2"/>
          <p:cNvSpPr>
            <a:spLocks noGrp="1"/>
          </p:cNvSpPr>
          <p:nvPr>
            <p:ph idx="1"/>
          </p:nvPr>
        </p:nvSpPr>
        <p:spPr>
          <a:xfrm>
            <a:off x="575982" y="1089212"/>
            <a:ext cx="11040036" cy="5087751"/>
          </a:xfrm>
        </p:spPr>
        <p:txBody>
          <a:bodyPr>
            <a:normAutofit/>
          </a:bodyPr>
          <a:lstStyle/>
          <a:p>
            <a:pPr marL="0" indent="0">
              <a:buNone/>
            </a:pPr>
            <a:r>
              <a:rPr lang="zh-CN" altLang="en-US" smtClean="0"/>
              <a:t>通过本章学习我们</a:t>
            </a:r>
            <a:r>
              <a:rPr lang="en-US" altLang="zh-CN" smtClean="0"/>
              <a:t>Spring Boot</a:t>
            </a:r>
            <a:r>
              <a:rPr lang="zh-CN" altLang="en-US"/>
              <a:t>日志框架设计</a:t>
            </a:r>
            <a:r>
              <a:rPr lang="zh-CN" altLang="en-US" smtClean="0"/>
              <a:t>思想与依赖原理，掌握了</a:t>
            </a:r>
            <a:r>
              <a:rPr lang="en-US" altLang="zh-CN" smtClean="0"/>
              <a:t>Spring </a:t>
            </a:r>
            <a:r>
              <a:rPr lang="en-US" altLang="zh-CN"/>
              <a:t>Boot</a:t>
            </a:r>
            <a:r>
              <a:rPr lang="zh-CN" altLang="en-US"/>
              <a:t>日志默认</a:t>
            </a:r>
            <a:r>
              <a:rPr lang="zh-CN" altLang="en-US" smtClean="0"/>
              <a:t>配置及自定义配置，以及更换自已的日志框架！</a:t>
            </a:r>
            <a:endParaRPr lang="en-US" altLang="zh-CN"/>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第</a:t>
            </a:r>
            <a:r>
              <a:rPr lang="en-US" altLang="zh-CN" smtClean="0"/>
              <a:t>4</a:t>
            </a:r>
            <a:r>
              <a:rPr lang="zh-CN" altLang="en-US" smtClean="0"/>
              <a:t>章：</a:t>
            </a:r>
            <a:r>
              <a:rPr lang="en-US" altLang="zh-CN" smtClean="0"/>
              <a:t>Spring </a:t>
            </a:r>
            <a:r>
              <a:rPr lang="en-US" altLang="zh-CN"/>
              <a:t>Boot</a:t>
            </a:r>
            <a:r>
              <a:rPr lang="zh-CN" altLang="en-US"/>
              <a:t>与</a:t>
            </a:r>
            <a:r>
              <a:rPr lang="en-US" altLang="zh-CN"/>
              <a:t>web</a:t>
            </a:r>
            <a:r>
              <a:rPr lang="zh-CN" altLang="en-US"/>
              <a:t>开发</a:t>
            </a:r>
            <a:endParaRPr lang="en-US" altLang="zh-CN"/>
          </a:p>
        </p:txBody>
      </p:sp>
      <p:sp>
        <p:nvSpPr>
          <p:cNvPr id="3" name="内容占位符 2"/>
          <p:cNvSpPr>
            <a:spLocks noGrp="1"/>
          </p:cNvSpPr>
          <p:nvPr>
            <p:ph idx="1"/>
          </p:nvPr>
        </p:nvSpPr>
        <p:spPr/>
        <p:txBody>
          <a:bodyPr vert="horz" lIns="91440" tIns="45720" rIns="91440" bIns="45720" rtlCol="0">
            <a:normAutofit/>
          </a:bodyPr>
          <a:lstStyle/>
          <a:p>
            <a:r>
              <a:rPr lang="zh-CN" altLang="en-US" smtClean="0"/>
              <a:t>目标</a:t>
            </a:r>
            <a:r>
              <a:rPr lang="zh-CN" altLang="en-US"/>
              <a:t>一：静态资源映射</a:t>
            </a:r>
            <a:r>
              <a:rPr lang="zh-CN" altLang="en-US" smtClean="0"/>
              <a:t>规则</a:t>
            </a:r>
            <a:endParaRPr lang="en-US" altLang="zh-CN" smtClean="0"/>
          </a:p>
          <a:p>
            <a:r>
              <a:rPr lang="zh-CN" altLang="en-US" smtClean="0"/>
              <a:t>目标二：静态模板引擎使用</a:t>
            </a:r>
            <a:endParaRPr lang="en-US" altLang="zh-CN" smtClean="0"/>
          </a:p>
          <a:p>
            <a:r>
              <a:rPr lang="zh-CN" altLang="en-US" smtClean="0"/>
              <a:t>目标三：</a:t>
            </a:r>
            <a:r>
              <a:rPr lang="en-US" altLang="zh-CN" smtClean="0"/>
              <a:t>SpringMVC</a:t>
            </a:r>
            <a:r>
              <a:rPr lang="zh-CN" altLang="en-US" smtClean="0"/>
              <a:t>自动配置原理</a:t>
            </a:r>
            <a:endParaRPr lang="zh-CN" altLang="en-US" dirty="0" smtClean="0"/>
          </a:p>
          <a:p>
            <a:r>
              <a:rPr lang="zh-CN" altLang="en-US" smtClean="0"/>
              <a:t>目标四：</a:t>
            </a:r>
            <a:r>
              <a:rPr lang="en-US" altLang="zh-CN" smtClean="0"/>
              <a:t>Restful WebService</a:t>
            </a:r>
            <a:r>
              <a:rPr lang="zh-CN" altLang="en-US" smtClean="0"/>
              <a:t>风格</a:t>
            </a:r>
            <a:r>
              <a:rPr lang="en-US" altLang="zh-CN" smtClean="0"/>
              <a:t>web</a:t>
            </a:r>
            <a:r>
              <a:rPr lang="zh-CN" altLang="en-US" smtClean="0"/>
              <a:t>实践</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目标一：静态资源映射</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规则</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3" name="文本框 2"/>
          <p:cNvSpPr txBox="1"/>
          <p:nvPr/>
        </p:nvSpPr>
        <p:spPr>
          <a:xfrm>
            <a:off x="491008" y="989707"/>
            <a:ext cx="11607800" cy="5693866"/>
          </a:xfrm>
          <a:prstGeom prst="rect">
            <a:avLst/>
          </a:prstGeom>
          <a:noFill/>
        </p:spPr>
        <p:txBody>
          <a:bodyPr wrap="square" rtlCol="0">
            <a:spAutoFit/>
          </a:bodyPr>
          <a:lstStyle/>
          <a:p>
            <a:r>
              <a:rPr lang="en-US" altLang="zh-CN" sz="2800" smtClean="0">
                <a:latin typeface="+mj-ea"/>
                <a:ea typeface="+mj-ea"/>
              </a:rPr>
              <a:t>SpringBoot</a:t>
            </a:r>
            <a:r>
              <a:rPr lang="zh-CN" altLang="en-US" sz="2800">
                <a:latin typeface="+mj-ea"/>
                <a:ea typeface="+mj-ea"/>
              </a:rPr>
              <a:t>对静态资源的映射规则</a:t>
            </a:r>
            <a:r>
              <a:rPr lang="zh-CN" altLang="en-US" sz="2800" smtClean="0">
                <a:latin typeface="+mj-ea"/>
                <a:ea typeface="+mj-ea"/>
              </a:rPr>
              <a:t>；</a:t>
            </a:r>
            <a:endParaRPr lang="en-US" altLang="zh-CN" sz="2800" smtClean="0">
              <a:latin typeface="+mj-ea"/>
              <a:ea typeface="+mj-ea"/>
            </a:endParaRPr>
          </a:p>
          <a:p>
            <a:endParaRPr lang="en-US" altLang="zh-CN" sz="2800">
              <a:latin typeface="+mj-ea"/>
              <a:ea typeface="+mj-ea"/>
            </a:endParaRPr>
          </a:p>
          <a:p>
            <a:r>
              <a:rPr lang="en-US" altLang="zh-CN" sz="2800" smtClean="0">
                <a:latin typeface="+mj-ea"/>
                <a:ea typeface="+mj-ea"/>
              </a:rPr>
              <a:t>1.</a:t>
            </a:r>
            <a:r>
              <a:rPr lang="zh-CN" altLang="en-US" sz="2800" smtClean="0">
                <a:latin typeface="+mj-ea"/>
                <a:ea typeface="+mj-ea"/>
              </a:rPr>
              <a:t>所有“</a:t>
            </a:r>
            <a:r>
              <a:rPr lang="en-US" altLang="zh-CN" sz="2800" smtClean="0">
                <a:latin typeface="+mj-ea"/>
                <a:ea typeface="+mj-ea"/>
              </a:rPr>
              <a:t>/</a:t>
            </a:r>
            <a:r>
              <a:rPr lang="en-US" altLang="zh-CN" sz="2800">
                <a:latin typeface="+mj-ea"/>
                <a:ea typeface="+mj-ea"/>
              </a:rPr>
              <a:t>webjars</a:t>
            </a:r>
            <a:r>
              <a:rPr lang="en-US" altLang="zh-CN" sz="2800" smtClean="0">
                <a:latin typeface="+mj-ea"/>
                <a:ea typeface="+mj-ea"/>
              </a:rPr>
              <a:t>/**</a:t>
            </a:r>
            <a:r>
              <a:rPr lang="zh-CN" altLang="en-US" sz="2800" smtClean="0">
                <a:latin typeface="+mj-ea"/>
                <a:ea typeface="+mj-ea"/>
              </a:rPr>
              <a:t>”</a:t>
            </a:r>
            <a:r>
              <a:rPr lang="zh-CN" altLang="en-US" sz="2800" smtClean="0">
                <a:latin typeface="+mj-ea"/>
              </a:rPr>
              <a:t>找</a:t>
            </a:r>
            <a:r>
              <a:rPr lang="zh-CN" altLang="en-US" sz="2800">
                <a:latin typeface="+mj-ea"/>
              </a:rPr>
              <a:t>资源</a:t>
            </a:r>
            <a:r>
              <a:rPr lang="zh-CN" altLang="en-US" sz="2800" smtClean="0">
                <a:latin typeface="+mj-ea"/>
              </a:rPr>
              <a:t>文件</a:t>
            </a:r>
            <a:r>
              <a:rPr lang="en-US" altLang="zh-CN" sz="2400" smtClean="0">
                <a:latin typeface="+mj-ea"/>
                <a:ea typeface="+mj-ea"/>
              </a:rPr>
              <a:t>classpath</a:t>
            </a:r>
            <a:r>
              <a:rPr lang="en-US" altLang="zh-CN" sz="2400">
                <a:latin typeface="+mj-ea"/>
                <a:ea typeface="+mj-ea"/>
              </a:rPr>
              <a:t>:/META-INF/resources/webjars/</a:t>
            </a:r>
            <a:r>
              <a:rPr lang="en-US" altLang="zh-CN" sz="2800">
                <a:latin typeface="+mj-ea"/>
                <a:ea typeface="+mj-ea"/>
              </a:rPr>
              <a:t> </a:t>
            </a:r>
            <a:endParaRPr lang="en-US" altLang="zh-CN" sz="2800" smtClean="0">
              <a:latin typeface="+mj-ea"/>
              <a:ea typeface="+mj-ea"/>
            </a:endParaRPr>
          </a:p>
          <a:p>
            <a:endParaRPr lang="en-US" altLang="zh-CN" sz="2800">
              <a:latin typeface="+mj-ea"/>
              <a:ea typeface="+mj-ea"/>
            </a:endParaRPr>
          </a:p>
          <a:p>
            <a:r>
              <a:rPr lang="en-US" altLang="zh-CN" sz="2800" smtClean="0">
                <a:latin typeface="+mj-ea"/>
                <a:ea typeface="+mj-ea"/>
              </a:rPr>
              <a:t>2.</a:t>
            </a:r>
            <a:r>
              <a:rPr lang="zh-CN" altLang="en-US" sz="2800" smtClean="0">
                <a:latin typeface="+mj-ea"/>
                <a:ea typeface="+mj-ea"/>
              </a:rPr>
              <a:t>“</a:t>
            </a:r>
            <a:r>
              <a:rPr lang="en-US" altLang="zh-CN" sz="2800" smtClean="0">
                <a:latin typeface="+mj-ea"/>
                <a:ea typeface="+mj-ea"/>
              </a:rPr>
              <a:t>/**</a:t>
            </a:r>
            <a:r>
              <a:rPr lang="zh-CN" altLang="en-US" sz="2800" smtClean="0">
                <a:latin typeface="+mj-ea"/>
                <a:ea typeface="+mj-ea"/>
              </a:rPr>
              <a:t>”</a:t>
            </a:r>
            <a:r>
              <a:rPr lang="en-US" altLang="zh-CN" sz="2800" smtClean="0">
                <a:latin typeface="+mj-ea"/>
                <a:ea typeface="+mj-ea"/>
              </a:rPr>
              <a:t> </a:t>
            </a:r>
            <a:r>
              <a:rPr lang="zh-CN" altLang="en-US" sz="2800">
                <a:latin typeface="+mj-ea"/>
                <a:ea typeface="+mj-ea"/>
              </a:rPr>
              <a:t>访问当前</a:t>
            </a:r>
            <a:r>
              <a:rPr lang="zh-CN" altLang="en-US" sz="2800" smtClean="0">
                <a:latin typeface="+mj-ea"/>
                <a:ea typeface="+mj-ea"/>
              </a:rPr>
              <a:t>项目任何</a:t>
            </a:r>
            <a:r>
              <a:rPr lang="zh-CN" altLang="en-US" sz="2800">
                <a:latin typeface="+mj-ea"/>
                <a:ea typeface="+mj-ea"/>
              </a:rPr>
              <a:t>资源</a:t>
            </a:r>
            <a:r>
              <a:rPr lang="zh-CN" altLang="en-US" sz="2800" smtClean="0">
                <a:latin typeface="+mj-ea"/>
                <a:ea typeface="+mj-ea"/>
              </a:rPr>
              <a:t>，全部找静态</a:t>
            </a:r>
            <a:r>
              <a:rPr lang="zh-CN" altLang="en-US" sz="2800">
                <a:latin typeface="+mj-ea"/>
                <a:ea typeface="+mj-ea"/>
              </a:rPr>
              <a:t>资源的</a:t>
            </a:r>
            <a:r>
              <a:rPr lang="zh-CN" altLang="en-US" sz="2800" smtClean="0">
                <a:latin typeface="+mj-ea"/>
                <a:ea typeface="+mj-ea"/>
              </a:rPr>
              <a:t>文件夹进行映射</a:t>
            </a:r>
            <a:endParaRPr lang="en-US" altLang="zh-CN" sz="2800" smtClean="0">
              <a:latin typeface="+mj-ea"/>
              <a:ea typeface="+mj-ea"/>
            </a:endParaRPr>
          </a:p>
          <a:p>
            <a:r>
              <a:rPr lang="zh-CN" altLang="en-US" sz="2800">
                <a:latin typeface="+mj-ea"/>
              </a:rPr>
              <a:t>静态资源的</a:t>
            </a:r>
            <a:r>
              <a:rPr lang="zh-CN" altLang="en-US" sz="2800" smtClean="0">
                <a:latin typeface="+mj-ea"/>
              </a:rPr>
              <a:t>文件夹</a:t>
            </a:r>
            <a:r>
              <a:rPr lang="en-US" altLang="zh-CN" sz="2800">
                <a:latin typeface="+mj-ea"/>
              </a:rPr>
              <a:t>: </a:t>
            </a:r>
            <a:endParaRPr lang="en-US" altLang="zh-CN" sz="2800" smtClean="0">
              <a:latin typeface="+mj-ea"/>
            </a:endParaRPr>
          </a:p>
          <a:p>
            <a:r>
              <a:rPr lang="en-US" altLang="zh-CN" sz="2800" smtClean="0">
                <a:latin typeface="+mj-ea"/>
              </a:rPr>
              <a:t>"</a:t>
            </a:r>
            <a:r>
              <a:rPr lang="en-US" altLang="zh-CN" sz="2800">
                <a:latin typeface="+mj-ea"/>
              </a:rPr>
              <a:t>classpath:/META-INF/resources/",</a:t>
            </a:r>
            <a:endParaRPr lang="en-US" altLang="zh-CN" sz="2800">
              <a:latin typeface="+mj-ea"/>
            </a:endParaRPr>
          </a:p>
          <a:p>
            <a:r>
              <a:rPr lang="en-US" altLang="zh-CN" sz="2800">
                <a:latin typeface="+mj-ea"/>
              </a:rPr>
              <a:t>"classpath:/resources/",</a:t>
            </a:r>
            <a:endParaRPr lang="en-US" altLang="zh-CN" sz="2800">
              <a:latin typeface="+mj-ea"/>
            </a:endParaRPr>
          </a:p>
          <a:p>
            <a:r>
              <a:rPr lang="en-US" altLang="zh-CN" sz="2800">
                <a:latin typeface="+mj-ea"/>
              </a:rPr>
              <a:t>"classpath:/static/", </a:t>
            </a:r>
            <a:endParaRPr lang="en-US" altLang="zh-CN" sz="2800">
              <a:latin typeface="+mj-ea"/>
            </a:endParaRPr>
          </a:p>
          <a:p>
            <a:r>
              <a:rPr lang="en-US" altLang="zh-CN" sz="2800">
                <a:latin typeface="+mj-ea"/>
              </a:rPr>
              <a:t>"classpath:/public/"</a:t>
            </a:r>
            <a:endParaRPr lang="en-US" altLang="zh-CN" sz="2800" smtClean="0">
              <a:latin typeface="+mj-ea"/>
              <a:ea typeface="+mj-ea"/>
            </a:endParaRPr>
          </a:p>
          <a:p>
            <a:endParaRPr lang="en-US" altLang="zh-CN" sz="2800" smtClean="0">
              <a:latin typeface="+mj-ea"/>
              <a:ea typeface="+mj-ea"/>
            </a:endParaRPr>
          </a:p>
          <a:p>
            <a:r>
              <a:rPr lang="en-US" altLang="zh-CN" sz="2800" smtClean="0">
                <a:latin typeface="+mj-ea"/>
                <a:ea typeface="+mj-ea"/>
              </a:rPr>
              <a:t>3.</a:t>
            </a:r>
            <a:r>
              <a:rPr lang="zh-CN" altLang="en-US" sz="2800" smtClean="0">
                <a:latin typeface="+mj-ea"/>
                <a:ea typeface="+mj-ea"/>
              </a:rPr>
              <a:t>“</a:t>
            </a:r>
            <a:r>
              <a:rPr lang="en-US" altLang="zh-CN" sz="2800" smtClean="0">
                <a:latin typeface="+mj-ea"/>
                <a:ea typeface="+mj-ea"/>
              </a:rPr>
              <a:t>/**” </a:t>
            </a:r>
            <a:r>
              <a:rPr lang="zh-CN" altLang="en-US" sz="2800" smtClean="0">
                <a:latin typeface="+mj-ea"/>
                <a:ea typeface="+mj-ea"/>
              </a:rPr>
              <a:t>访问静态</a:t>
            </a:r>
            <a:r>
              <a:rPr lang="zh-CN" altLang="en-US" sz="2800">
                <a:latin typeface="+mj-ea"/>
                <a:ea typeface="+mj-ea"/>
              </a:rPr>
              <a:t>资源文件夹下的所有</a:t>
            </a:r>
            <a:r>
              <a:rPr lang="en-US" altLang="zh-CN" sz="2800">
                <a:latin typeface="+mj-ea"/>
                <a:ea typeface="+mj-ea"/>
              </a:rPr>
              <a:t>index.html</a:t>
            </a:r>
            <a:r>
              <a:rPr lang="zh-CN" altLang="en-US" sz="2800" smtClean="0">
                <a:latin typeface="+mj-ea"/>
                <a:ea typeface="+mj-ea"/>
              </a:rPr>
              <a:t>页面</a:t>
            </a:r>
            <a:endParaRPr lang="en-US" altLang="zh-CN" sz="2800" smtClean="0">
              <a:latin typeface="+mj-ea"/>
              <a:ea typeface="+mj-ea"/>
            </a:endParaRPr>
          </a:p>
          <a:p>
            <a:endParaRPr lang="zh-CN" altLang="en-US" sz="2800">
              <a:latin typeface="+mj-ea"/>
              <a:ea typeface="+mj-ea"/>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目标二：</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静态模板引擎</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使用</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6" name="内容占位符 2"/>
          <p:cNvSpPr>
            <a:spLocks noGrp="1"/>
          </p:cNvSpPr>
          <p:nvPr>
            <p:ph idx="1"/>
          </p:nvPr>
        </p:nvSpPr>
        <p:spPr>
          <a:xfrm>
            <a:off x="575982" y="1089212"/>
            <a:ext cx="11040036" cy="5267138"/>
          </a:xfrm>
        </p:spPr>
        <p:txBody>
          <a:bodyPr>
            <a:normAutofit/>
          </a:bodyPr>
          <a:lstStyle/>
          <a:p>
            <a:pPr marL="0" lvl="2" indent="0">
              <a:buNone/>
            </a:pPr>
            <a:r>
              <a:rPr lang="zh-CN" altLang="en-US" b="1" smtClean="0"/>
              <a:t>常见的模板引擎有：</a:t>
            </a:r>
            <a:endParaRPr lang="en-US" altLang="zh-CN" b="1" smtClean="0"/>
          </a:p>
          <a:p>
            <a:pPr marL="0" lvl="2" indent="0">
              <a:buNone/>
            </a:pPr>
            <a:r>
              <a:rPr lang="en-US" altLang="zh-CN" smtClean="0"/>
              <a:t>JSP</a:t>
            </a:r>
            <a:r>
              <a:rPr lang="zh-CN" altLang="en-US" smtClean="0"/>
              <a:t>、</a:t>
            </a:r>
            <a:r>
              <a:rPr lang="en-US" altLang="zh-CN" smtClean="0"/>
              <a:t>Freemarker</a:t>
            </a:r>
            <a:r>
              <a:rPr lang="zh-CN" altLang="en-US"/>
              <a:t>、</a:t>
            </a:r>
            <a:r>
              <a:rPr lang="en-US" altLang="zh-CN" smtClean="0"/>
              <a:t>Thymeleaf </a:t>
            </a:r>
            <a:r>
              <a:rPr lang="zh-CN" altLang="en-US" smtClean="0"/>
              <a:t>等</a:t>
            </a:r>
            <a:endParaRPr lang="en-US" altLang="zh-CN" b="1"/>
          </a:p>
          <a:p>
            <a:pPr marL="0" lvl="2" indent="0">
              <a:buNone/>
            </a:pPr>
            <a:r>
              <a:rPr lang="zh-CN" altLang="en-US" b="1" smtClean="0"/>
              <a:t>模板引擎原理如下：</a:t>
            </a:r>
            <a:endParaRPr lang="en-US" altLang="zh-CN" b="1" smtClean="0"/>
          </a:p>
          <a:p>
            <a:pPr marL="0" lvl="2" indent="0">
              <a:buNone/>
            </a:pPr>
            <a:endParaRPr lang="en-US" altLang="zh-CN" b="1" smtClean="0"/>
          </a:p>
          <a:p>
            <a:pPr marL="0" lvl="2" indent="0">
              <a:buNone/>
            </a:pPr>
            <a:endParaRPr lang="en-US" altLang="zh-CN" b="1" smtClean="0"/>
          </a:p>
          <a:p>
            <a:pPr marL="0" lvl="2" indent="0">
              <a:buNone/>
            </a:pPr>
            <a:endParaRPr lang="zh-CN" altLang="zh-CN" b="1"/>
          </a:p>
          <a:p>
            <a:pPr marL="0" indent="0">
              <a:buNone/>
            </a:pPr>
            <a:endParaRPr lang="en-US" altLang="zh-CN" smtClean="0"/>
          </a:p>
          <a:p>
            <a:pPr marL="0" lvl="2" indent="0">
              <a:spcBef>
                <a:spcPts val="1000"/>
              </a:spcBef>
              <a:buNone/>
            </a:pPr>
            <a:endParaRPr lang="en-US" altLang="zh-CN" smtClean="0"/>
          </a:p>
          <a:p>
            <a:pPr marL="0" lvl="2" indent="0">
              <a:spcBef>
                <a:spcPts val="1000"/>
              </a:spcBef>
              <a:buNone/>
            </a:pPr>
            <a:r>
              <a:rPr lang="en-US" altLang="zh-CN" smtClean="0"/>
              <a:t>Thymeleaf</a:t>
            </a:r>
            <a:r>
              <a:rPr lang="en-US" altLang="zh-CN" b="1" smtClean="0"/>
              <a:t> </a:t>
            </a:r>
            <a:r>
              <a:rPr lang="zh-CN" altLang="en-US" b="1" smtClean="0"/>
              <a:t>模板引擎功能强大，使用简单，</a:t>
            </a:r>
            <a:r>
              <a:rPr lang="en-US" altLang="zh-CN" b="1" smtClean="0"/>
              <a:t>Spring Boot</a:t>
            </a:r>
            <a:r>
              <a:rPr lang="zh-CN" altLang="en-US" b="1" smtClean="0"/>
              <a:t>推荐使用。</a:t>
            </a:r>
            <a:endParaRPr lang="en-US" altLang="zh-CN"/>
          </a:p>
          <a:p>
            <a:pPr marL="0" indent="0">
              <a:buNone/>
            </a:pPr>
            <a:endParaRPr lang="zh-CN" altLang="en-US" dirty="0"/>
          </a:p>
        </p:txBody>
      </p:sp>
      <p:sp>
        <p:nvSpPr>
          <p:cNvPr id="7" name="灯片编号占位符 3"/>
          <p:cNvSpPr>
            <a:spLocks noGrp="1"/>
          </p:cNvSpPr>
          <p:nvPr>
            <p:ph type="sldNum" sz="quarter" idx="12"/>
          </p:nvPr>
        </p:nvSpPr>
        <p:spPr>
          <a:xfrm>
            <a:off x="10476382" y="6356350"/>
            <a:ext cx="1139636" cy="365125"/>
          </a:xfrm>
        </p:spPr>
        <p:txBody>
          <a:bodyPr/>
          <a:lstStyle/>
          <a:p>
            <a:fld id="{4B1B0860-3CE7-4EC1-80B2-E4FAEF86BBEB}" type="slidenum">
              <a:rPr lang="zh-CN" altLang="en-US" smtClean="0"/>
            </a:fld>
            <a:endParaRPr lang="zh-CN" altLang="en-US"/>
          </a:p>
        </p:txBody>
      </p:sp>
      <p:pic>
        <p:nvPicPr>
          <p:cNvPr id="2" name="图片 1"/>
          <p:cNvPicPr>
            <a:picLocks noChangeAspect="1"/>
          </p:cNvPicPr>
          <p:nvPr/>
        </p:nvPicPr>
        <p:blipFill>
          <a:blip r:embed="rId1"/>
          <a:stretch>
            <a:fillRect/>
          </a:stretch>
        </p:blipFill>
        <p:spPr>
          <a:xfrm>
            <a:off x="575982" y="2723357"/>
            <a:ext cx="5686425" cy="2438400"/>
          </a:xfrm>
          <a:prstGeom prst="rect">
            <a:avLst/>
          </a:prstGeom>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目标二：</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静态模板引擎</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使用</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8" name="灯片编号占位符 3"/>
          <p:cNvSpPr>
            <a:spLocks noGrp="1"/>
          </p:cNvSpPr>
          <p:nvPr>
            <p:ph type="sldNum" sz="quarter" idx="12"/>
          </p:nvPr>
        </p:nvSpPr>
        <p:spPr>
          <a:xfrm>
            <a:off x="10476382" y="6356350"/>
            <a:ext cx="1139636" cy="365125"/>
          </a:xfrm>
        </p:spPr>
        <p:txBody>
          <a:bodyPr/>
          <a:lstStyle/>
          <a:p>
            <a:fld id="{4B1B0860-3CE7-4EC1-80B2-E4FAEF86BBEB}" type="slidenum">
              <a:rPr lang="zh-CN" altLang="en-US" smtClean="0"/>
            </a:fld>
            <a:endParaRPr lang="zh-CN" altLang="en-US"/>
          </a:p>
        </p:txBody>
      </p:sp>
      <p:sp>
        <p:nvSpPr>
          <p:cNvPr id="3" name="文本框 2"/>
          <p:cNvSpPr txBox="1"/>
          <p:nvPr/>
        </p:nvSpPr>
        <p:spPr>
          <a:xfrm>
            <a:off x="304800" y="1130300"/>
            <a:ext cx="11442521" cy="5355312"/>
          </a:xfrm>
          <a:prstGeom prst="rect">
            <a:avLst/>
          </a:prstGeom>
          <a:noFill/>
        </p:spPr>
        <p:txBody>
          <a:bodyPr wrap="square" rtlCol="0">
            <a:spAutoFit/>
          </a:bodyPr>
          <a:lstStyle/>
          <a:p>
            <a:r>
              <a:rPr lang="en-US" altLang="zh-CN" smtClean="0"/>
              <a:t>1.</a:t>
            </a:r>
            <a:r>
              <a:rPr lang="zh-CN" altLang="en-US" smtClean="0"/>
              <a:t>导入</a:t>
            </a:r>
            <a:r>
              <a:rPr lang="en-US" altLang="zh-CN" smtClean="0"/>
              <a:t>thymeleaf</a:t>
            </a:r>
            <a:r>
              <a:rPr lang="zh-CN" altLang="en-US" smtClean="0"/>
              <a:t>依赖</a:t>
            </a:r>
            <a:endParaRPr lang="en-US" altLang="zh-CN" smtClean="0"/>
          </a:p>
          <a:p>
            <a:endParaRPr lang="en-US" altLang="zh-CN" smtClean="0"/>
          </a:p>
          <a:p>
            <a:r>
              <a:rPr lang="en-US" altLang="zh-CN" smtClean="0"/>
              <a:t> </a:t>
            </a:r>
            <a:r>
              <a:rPr lang="en-US" altLang="zh-CN"/>
              <a:t>&lt;dependency&gt;</a:t>
            </a:r>
            <a:endParaRPr lang="en-US" altLang="zh-CN"/>
          </a:p>
          <a:p>
            <a:r>
              <a:rPr lang="en-US" altLang="zh-CN"/>
              <a:t>           </a:t>
            </a:r>
            <a:r>
              <a:rPr lang="en-US" altLang="zh-CN" smtClean="0"/>
              <a:t>&lt;</a:t>
            </a:r>
            <a:r>
              <a:rPr lang="en-US" altLang="zh-CN"/>
              <a:t>groupId&gt;org.springframework.boot&lt;/groupId&gt;</a:t>
            </a:r>
            <a:endParaRPr lang="en-US" altLang="zh-CN"/>
          </a:p>
          <a:p>
            <a:r>
              <a:rPr lang="en-US" altLang="zh-CN"/>
              <a:t>           </a:t>
            </a:r>
            <a:r>
              <a:rPr lang="en-US" altLang="zh-CN" smtClean="0"/>
              <a:t>&lt;</a:t>
            </a:r>
            <a:r>
              <a:rPr lang="en-US" altLang="zh-CN"/>
              <a:t>artifactId&gt;spring-boot-starter-thymeleaf&lt;/artifactId&gt;</a:t>
            </a:r>
            <a:endParaRPr lang="en-US" altLang="zh-CN"/>
          </a:p>
          <a:p>
            <a:r>
              <a:rPr lang="en-US" altLang="zh-CN"/>
              <a:t>  </a:t>
            </a:r>
            <a:r>
              <a:rPr lang="en-US" altLang="zh-CN" smtClean="0"/>
              <a:t>&lt;/</a:t>
            </a:r>
            <a:r>
              <a:rPr lang="en-US" altLang="zh-CN"/>
              <a:t>dependency</a:t>
            </a:r>
            <a:r>
              <a:rPr lang="en-US" altLang="zh-CN" smtClean="0"/>
              <a:t>&gt;</a:t>
            </a:r>
            <a:endParaRPr lang="en-US" altLang="zh-CN" smtClean="0"/>
          </a:p>
          <a:p>
            <a:endParaRPr lang="en-US" altLang="zh-CN"/>
          </a:p>
          <a:p>
            <a:r>
              <a:rPr lang="en-US" altLang="zh-CN" smtClean="0"/>
              <a:t>2.html</a:t>
            </a:r>
            <a:r>
              <a:rPr lang="zh-CN" altLang="en-US" smtClean="0"/>
              <a:t>静态页面放在路径</a:t>
            </a:r>
            <a:r>
              <a:rPr lang="en-US" altLang="zh-CN" smtClean="0"/>
              <a:t>classpath</a:t>
            </a:r>
            <a:r>
              <a:rPr lang="en-US" altLang="zh-CN"/>
              <a:t>:/</a:t>
            </a:r>
            <a:r>
              <a:rPr lang="en-US" altLang="zh-CN" smtClean="0"/>
              <a:t>templates</a:t>
            </a:r>
            <a:r>
              <a:rPr lang="zh-CN" altLang="en-US" smtClean="0"/>
              <a:t>下</a:t>
            </a:r>
            <a:endParaRPr lang="en-US" altLang="zh-CN" smtClean="0"/>
          </a:p>
          <a:p>
            <a:endParaRPr lang="en-US" altLang="zh-CN"/>
          </a:p>
          <a:p>
            <a:r>
              <a:rPr lang="en-US" altLang="zh-CN" smtClean="0"/>
              <a:t>3.</a:t>
            </a:r>
            <a:r>
              <a:rPr lang="zh-CN" altLang="en-US" smtClean="0"/>
              <a:t>在静态页面中导</a:t>
            </a:r>
            <a:r>
              <a:rPr lang="zh-CN" altLang="en-US"/>
              <a:t>入</a:t>
            </a:r>
            <a:r>
              <a:rPr lang="en-US" altLang="zh-CN"/>
              <a:t>thymeleaf</a:t>
            </a:r>
            <a:r>
              <a:rPr lang="zh-CN" altLang="en-US"/>
              <a:t>的名称</a:t>
            </a:r>
            <a:r>
              <a:rPr lang="zh-CN" altLang="en-US" smtClean="0"/>
              <a:t>空间</a:t>
            </a:r>
            <a:endParaRPr lang="en-US" altLang="zh-CN" smtClean="0"/>
          </a:p>
          <a:p>
            <a:r>
              <a:rPr lang="en-US" altLang="zh-CN"/>
              <a:t>&lt;html lang="</a:t>
            </a:r>
            <a:r>
              <a:rPr lang="en-US" altLang="zh-CN" smtClean="0"/>
              <a:t>en" xmlns:th="http://www.thymeleaf.org"&gt;</a:t>
            </a:r>
            <a:endParaRPr lang="en-US" altLang="zh-CN" smtClean="0"/>
          </a:p>
          <a:p>
            <a:endParaRPr lang="en-US" altLang="zh-CN"/>
          </a:p>
          <a:p>
            <a:r>
              <a:rPr lang="en-US" altLang="zh-CN" smtClean="0"/>
              <a:t>4.</a:t>
            </a:r>
            <a:r>
              <a:rPr lang="en-US" altLang="zh-CN"/>
              <a:t> </a:t>
            </a:r>
            <a:r>
              <a:rPr lang="zh-CN" altLang="en-US" smtClean="0"/>
              <a:t>使用</a:t>
            </a:r>
            <a:r>
              <a:rPr lang="en-US" altLang="zh-CN" smtClean="0"/>
              <a:t>thymeleaf</a:t>
            </a:r>
            <a:r>
              <a:rPr lang="zh-CN" altLang="en-US" smtClean="0"/>
              <a:t>语法渲染数据即可</a:t>
            </a:r>
            <a:endParaRPr lang="en-US" altLang="zh-CN" smtClean="0"/>
          </a:p>
          <a:p>
            <a:endParaRPr lang="en-US" altLang="zh-CN"/>
          </a:p>
          <a:p>
            <a:r>
              <a:rPr lang="en-US" altLang="zh-CN"/>
              <a:t>&lt;!DOCTYPE html&gt;</a:t>
            </a:r>
            <a:endParaRPr lang="en-US" altLang="zh-CN"/>
          </a:p>
          <a:p>
            <a:r>
              <a:rPr lang="en-US" altLang="zh-CN"/>
              <a:t>&lt;html lang="en" xmlns:th="http://www.thymeleaf.org"&gt;</a:t>
            </a:r>
            <a:endParaRPr lang="en-US" altLang="zh-CN"/>
          </a:p>
          <a:p>
            <a:r>
              <a:rPr lang="en-US" altLang="zh-CN"/>
              <a:t>&lt;head</a:t>
            </a:r>
            <a:r>
              <a:rPr lang="en-US" altLang="zh-CN" smtClean="0"/>
              <a:t>&gt;&lt;</a:t>
            </a:r>
            <a:r>
              <a:rPr lang="en-US" altLang="zh-CN"/>
              <a:t>meta charset="UTF‐8</a:t>
            </a:r>
            <a:r>
              <a:rPr lang="en-US" altLang="zh-CN" smtClean="0"/>
              <a:t>"&gt;&lt;</a:t>
            </a:r>
            <a:r>
              <a:rPr lang="en-US" altLang="zh-CN"/>
              <a:t>title&gt;Title&lt;/title</a:t>
            </a:r>
            <a:r>
              <a:rPr lang="en-US" altLang="zh-CN" smtClean="0"/>
              <a:t>&gt;&lt;/</a:t>
            </a:r>
            <a:r>
              <a:rPr lang="en-US" altLang="zh-CN"/>
              <a:t>head&gt;</a:t>
            </a:r>
            <a:endParaRPr lang="en-US" altLang="zh-CN"/>
          </a:p>
          <a:p>
            <a:r>
              <a:rPr lang="en-US" altLang="zh-CN"/>
              <a:t>&lt;body</a:t>
            </a:r>
            <a:r>
              <a:rPr lang="en-US" altLang="zh-CN" smtClean="0"/>
              <a:t>&gt;&lt;div </a:t>
            </a:r>
            <a:r>
              <a:rPr lang="en-US" altLang="zh-CN"/>
              <a:t>th:text</a:t>
            </a:r>
            <a:r>
              <a:rPr lang="en-US" altLang="zh-CN" smtClean="0"/>
              <a:t>=“${userName}”&gt;</a:t>
            </a:r>
            <a:r>
              <a:rPr lang="zh-CN" altLang="en-US" smtClean="0"/>
              <a:t>欢迎你</a:t>
            </a:r>
            <a:r>
              <a:rPr lang="en-US" altLang="zh-CN" smtClean="0"/>
              <a:t>!&lt;/</a:t>
            </a:r>
            <a:r>
              <a:rPr lang="en-US" altLang="zh-CN"/>
              <a:t>div</a:t>
            </a:r>
            <a:r>
              <a:rPr lang="en-US" altLang="zh-CN" smtClean="0"/>
              <a:t>&gt;&lt;/</a:t>
            </a:r>
            <a:r>
              <a:rPr lang="en-US" altLang="zh-CN"/>
              <a:t>body&gt;</a:t>
            </a:r>
            <a:endParaRPr lang="en-US" altLang="zh-CN"/>
          </a:p>
          <a:p>
            <a:r>
              <a:rPr lang="en-US" altLang="zh-CN"/>
              <a:t>&lt;/html&gt;</a:t>
            </a:r>
            <a:endParaRPr lang="zh-CN" altLang="en-US"/>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目标二</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静态模板引擎</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使用</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-Thymeleaf</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语法</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431800" y="1066800"/>
            <a:ext cx="11176000" cy="923330"/>
          </a:xfrm>
          <a:prstGeom prst="rect">
            <a:avLst/>
          </a:prstGeom>
          <a:noFill/>
        </p:spPr>
        <p:txBody>
          <a:bodyPr wrap="square" rtlCol="0">
            <a:spAutoFit/>
          </a:bodyPr>
          <a:lstStyle/>
          <a:p>
            <a:r>
              <a:rPr lang="zh-CN" altLang="en-US" smtClean="0"/>
              <a:t>参考官方文档</a:t>
            </a:r>
            <a:r>
              <a:rPr lang="en-US" altLang="zh-CN" smtClean="0"/>
              <a:t>: </a:t>
            </a:r>
            <a:r>
              <a:rPr lang="en-US" altLang="zh-CN">
                <a:hlinkClick r:id="rId1"/>
              </a:rPr>
              <a:t>https://www.thymeleaf.org</a:t>
            </a:r>
            <a:r>
              <a:rPr lang="en-US" altLang="zh-CN" smtClean="0">
                <a:hlinkClick r:id="rId1"/>
              </a:rPr>
              <a:t>/</a:t>
            </a:r>
            <a:endParaRPr lang="en-US" altLang="zh-CN" smtClean="0"/>
          </a:p>
          <a:p>
            <a:endParaRPr lang="en-US" altLang="zh-CN"/>
          </a:p>
          <a:p>
            <a:endParaRPr lang="zh-CN" altLang="en-US"/>
          </a:p>
        </p:txBody>
      </p:sp>
      <p:pic>
        <p:nvPicPr>
          <p:cNvPr id="5" name="图片 4"/>
          <p:cNvPicPr>
            <a:picLocks noChangeAspect="1"/>
          </p:cNvPicPr>
          <p:nvPr/>
        </p:nvPicPr>
        <p:blipFill>
          <a:blip r:embed="rId2"/>
          <a:stretch>
            <a:fillRect/>
          </a:stretch>
        </p:blipFill>
        <p:spPr>
          <a:xfrm>
            <a:off x="431800" y="1528465"/>
            <a:ext cx="6257925" cy="1847850"/>
          </a:xfrm>
          <a:prstGeom prst="rect">
            <a:avLst/>
          </a:prstGeom>
        </p:spPr>
      </p:pic>
      <p:pic>
        <p:nvPicPr>
          <p:cNvPr id="6" name="图片 5"/>
          <p:cNvPicPr>
            <a:picLocks noChangeAspect="1"/>
          </p:cNvPicPr>
          <p:nvPr/>
        </p:nvPicPr>
        <p:blipFill>
          <a:blip r:embed="rId3"/>
          <a:stretch>
            <a:fillRect/>
          </a:stretch>
        </p:blipFill>
        <p:spPr>
          <a:xfrm>
            <a:off x="660400" y="3262072"/>
            <a:ext cx="4067175" cy="3440959"/>
          </a:xfrm>
          <a:prstGeom prst="rect">
            <a:avLst/>
          </a:prstGeom>
        </p:spPr>
      </p:pic>
      <p:pic>
        <p:nvPicPr>
          <p:cNvPr id="8" name="图片 7"/>
          <p:cNvPicPr>
            <a:picLocks noChangeAspect="1"/>
          </p:cNvPicPr>
          <p:nvPr/>
        </p:nvPicPr>
        <p:blipFill>
          <a:blip r:embed="rId4"/>
          <a:stretch>
            <a:fillRect/>
          </a:stretch>
        </p:blipFill>
        <p:spPr>
          <a:xfrm>
            <a:off x="5445125" y="3376315"/>
            <a:ext cx="6162675" cy="2619375"/>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目标三</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SpringMVC</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自动配置原理</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1" name="灯片编号占位符 3"/>
          <p:cNvSpPr>
            <a:spLocks noGrp="1"/>
          </p:cNvSpPr>
          <p:nvPr>
            <p:ph type="sldNum" sz="quarter" idx="12"/>
          </p:nvPr>
        </p:nvSpPr>
        <p:spPr>
          <a:xfrm>
            <a:off x="10476382" y="6356350"/>
            <a:ext cx="1139636" cy="365125"/>
          </a:xfrm>
        </p:spPr>
        <p:txBody>
          <a:bodyPr/>
          <a:lstStyle/>
          <a:p>
            <a:fld id="{4B1B0860-3CE7-4EC1-80B2-E4FAEF86BBEB}" type="slidenum">
              <a:rPr lang="zh-CN" altLang="en-US" smtClean="0"/>
            </a:fld>
            <a:endParaRPr lang="zh-CN" altLang="en-US"/>
          </a:p>
        </p:txBody>
      </p:sp>
      <p:pic>
        <p:nvPicPr>
          <p:cNvPr id="6" name="图片 5"/>
          <p:cNvPicPr>
            <a:picLocks noChangeAspect="1"/>
          </p:cNvPicPr>
          <p:nvPr/>
        </p:nvPicPr>
        <p:blipFill>
          <a:blip r:embed="rId1"/>
          <a:stretch>
            <a:fillRect/>
          </a:stretch>
        </p:blipFill>
        <p:spPr>
          <a:xfrm>
            <a:off x="173508" y="927100"/>
            <a:ext cx="9936791" cy="5429250"/>
          </a:xfrm>
          <a:prstGeom prst="rect">
            <a:avLst/>
          </a:prstGeom>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目标三：</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SpringMVC</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自动配置</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原理</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扩展与全面接管</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1"/>
          <a:stretch>
            <a:fillRect/>
          </a:stretch>
        </p:blipFill>
        <p:spPr>
          <a:xfrm>
            <a:off x="379412" y="850006"/>
            <a:ext cx="11424620" cy="2845693"/>
          </a:xfrm>
          <a:prstGeom prst="rect">
            <a:avLst/>
          </a:prstGeom>
        </p:spPr>
      </p:pic>
      <p:sp>
        <p:nvSpPr>
          <p:cNvPr id="6" name="文本框 5"/>
          <p:cNvSpPr txBox="1"/>
          <p:nvPr/>
        </p:nvSpPr>
        <p:spPr>
          <a:xfrm>
            <a:off x="379411" y="3924300"/>
            <a:ext cx="11367909" cy="2246769"/>
          </a:xfrm>
          <a:prstGeom prst="rect">
            <a:avLst/>
          </a:prstGeom>
          <a:noFill/>
        </p:spPr>
        <p:txBody>
          <a:bodyPr wrap="square" rtlCol="0">
            <a:spAutoFit/>
          </a:bodyPr>
          <a:lstStyle/>
          <a:p>
            <a:r>
              <a:rPr lang="zh-CN" altLang="en-US" sz="2800"/>
              <a:t>如果想全面控制</a:t>
            </a:r>
            <a:r>
              <a:rPr lang="en-US" altLang="zh-CN" sz="2800"/>
              <a:t>Spring MVC</a:t>
            </a:r>
            <a:r>
              <a:rPr lang="zh-CN" altLang="en-US" sz="2800"/>
              <a:t>， 可以添加自己的</a:t>
            </a:r>
            <a:r>
              <a:rPr lang="en-US" altLang="zh-CN" sz="2800"/>
              <a:t>@Configuration</a:t>
            </a:r>
            <a:r>
              <a:rPr lang="zh-CN" altLang="en-US" sz="2800"/>
              <a:t>， 并使用</a:t>
            </a:r>
            <a:r>
              <a:rPr lang="en-US" altLang="zh-CN" sz="2800"/>
              <a:t>@EnableWebMvc</a:t>
            </a:r>
            <a:r>
              <a:rPr lang="zh-CN" altLang="en-US" sz="2800"/>
              <a:t>对其注解。 如果想保留</a:t>
            </a:r>
            <a:r>
              <a:rPr lang="en-US" altLang="zh-CN" sz="2800"/>
              <a:t>Spring Boot MVC</a:t>
            </a:r>
            <a:r>
              <a:rPr lang="zh-CN" altLang="en-US" sz="2800"/>
              <a:t>的特性， 并只是添加其他的</a:t>
            </a:r>
            <a:r>
              <a:rPr lang="en-US" altLang="zh-CN" sz="2800"/>
              <a:t>MVC</a:t>
            </a:r>
            <a:r>
              <a:rPr lang="zh-CN" altLang="en-US" sz="2800"/>
              <a:t>配置</a:t>
            </a:r>
            <a:r>
              <a:rPr lang="en-US" altLang="zh-CN" sz="2800"/>
              <a:t>(</a:t>
            </a:r>
            <a:r>
              <a:rPr lang="zh-CN" altLang="en-US" sz="2800"/>
              <a:t>拦截器， </a:t>
            </a:r>
            <a:r>
              <a:rPr lang="en-US" altLang="zh-CN" sz="2800"/>
              <a:t>formatters</a:t>
            </a:r>
            <a:r>
              <a:rPr lang="zh-CN" altLang="en-US" sz="2800"/>
              <a:t>， 视图控制器等</a:t>
            </a:r>
            <a:r>
              <a:rPr lang="en-US" altLang="zh-CN" sz="2800"/>
              <a:t>)</a:t>
            </a:r>
            <a:r>
              <a:rPr lang="zh-CN" altLang="en-US" sz="2800"/>
              <a:t>， 可以添加自己的</a:t>
            </a:r>
            <a:r>
              <a:rPr lang="en-US" altLang="zh-CN" sz="2800"/>
              <a:t>WebMvcConfigurerAdapter</a:t>
            </a:r>
            <a:r>
              <a:rPr lang="zh-CN" altLang="en-US" sz="2800"/>
              <a:t>类型的</a:t>
            </a:r>
            <a:r>
              <a:rPr lang="en-US" altLang="zh-CN" sz="2800"/>
              <a:t>@Bean</a:t>
            </a:r>
            <a:r>
              <a:rPr lang="zh-CN" altLang="en-US" sz="2800"/>
              <a:t>（不使用</a:t>
            </a:r>
            <a:r>
              <a:rPr lang="en-US" altLang="zh-CN" sz="2800"/>
              <a:t>@EnableWebMvc</a:t>
            </a:r>
            <a:r>
              <a:rPr lang="zh-CN" altLang="en-US" sz="2800"/>
              <a:t>注解） 。 </a:t>
            </a:r>
            <a:endParaRPr lang="zh-CN" altLang="en-US" sz="2800"/>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web</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实践</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国际化</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文本框 4"/>
          <p:cNvSpPr txBox="1"/>
          <p:nvPr/>
        </p:nvSpPr>
        <p:spPr>
          <a:xfrm>
            <a:off x="355600" y="1016000"/>
            <a:ext cx="10883900" cy="2862322"/>
          </a:xfrm>
          <a:prstGeom prst="rect">
            <a:avLst/>
          </a:prstGeom>
          <a:noFill/>
        </p:spPr>
        <p:txBody>
          <a:bodyPr wrap="square" rtlCol="0">
            <a:spAutoFit/>
          </a:bodyPr>
          <a:lstStyle/>
          <a:p>
            <a:r>
              <a:rPr lang="zh-CN" altLang="en-US" smtClean="0"/>
              <a:t>一</a:t>
            </a:r>
            <a:r>
              <a:rPr lang="en-US" altLang="zh-CN" smtClean="0"/>
              <a:t>.</a:t>
            </a:r>
            <a:r>
              <a:rPr lang="zh-CN" altLang="en-US" smtClean="0"/>
              <a:t>使用</a:t>
            </a:r>
            <a:r>
              <a:rPr lang="en-US" altLang="zh-CN" smtClean="0"/>
              <a:t>Springmvc</a:t>
            </a:r>
            <a:r>
              <a:rPr lang="zh-CN" altLang="en-US" smtClean="0"/>
              <a:t>实现国际化步骤</a:t>
            </a:r>
            <a:r>
              <a:rPr lang="en-US" altLang="zh-CN" smtClean="0"/>
              <a:t>:</a:t>
            </a:r>
            <a:endParaRPr lang="en-US" altLang="zh-CN" smtClean="0"/>
          </a:p>
          <a:p>
            <a:pPr marL="800100" lvl="1" indent="-342900">
              <a:buFont typeface="+mj-ea"/>
              <a:buAutoNum type="circleNumDbPlain"/>
            </a:pPr>
            <a:r>
              <a:rPr lang="zh-CN" altLang="en-US" smtClean="0"/>
              <a:t>编写</a:t>
            </a:r>
            <a:r>
              <a:rPr lang="zh-CN" altLang="en-US"/>
              <a:t>国际化配置文件；</a:t>
            </a:r>
            <a:endParaRPr lang="zh-CN" altLang="en-US"/>
          </a:p>
          <a:p>
            <a:pPr marL="800100" lvl="1" indent="-342900">
              <a:buFont typeface="+mj-ea"/>
              <a:buAutoNum type="circleNumDbPlain"/>
            </a:pPr>
            <a:r>
              <a:rPr lang="zh-CN" altLang="en-US" smtClean="0"/>
              <a:t>使用</a:t>
            </a:r>
            <a:r>
              <a:rPr lang="en-US" altLang="zh-CN"/>
              <a:t>ResourceBundleMessageSource</a:t>
            </a:r>
            <a:r>
              <a:rPr lang="zh-CN" altLang="en-US"/>
              <a:t>管理国际化资源文件</a:t>
            </a:r>
            <a:endParaRPr lang="zh-CN" altLang="en-US"/>
          </a:p>
          <a:p>
            <a:pPr marL="800100" lvl="1" indent="-342900">
              <a:buFont typeface="+mj-ea"/>
              <a:buAutoNum type="circleNumDbPlain"/>
            </a:pPr>
            <a:r>
              <a:rPr lang="zh-CN" altLang="en-US" smtClean="0"/>
              <a:t>在</a:t>
            </a:r>
            <a:r>
              <a:rPr lang="zh-CN" altLang="en-US"/>
              <a:t>页面使用</a:t>
            </a:r>
            <a:r>
              <a:rPr lang="en-US" altLang="zh-CN"/>
              <a:t>fmt:message</a:t>
            </a:r>
            <a:r>
              <a:rPr lang="zh-CN" altLang="en-US"/>
              <a:t>取出国际化</a:t>
            </a:r>
            <a:r>
              <a:rPr lang="zh-CN" altLang="en-US" smtClean="0"/>
              <a:t>内容</a:t>
            </a:r>
            <a:endParaRPr lang="en-US" altLang="zh-CN" smtClean="0"/>
          </a:p>
          <a:p>
            <a:endParaRPr lang="en-US" altLang="zh-CN" smtClean="0"/>
          </a:p>
          <a:p>
            <a:r>
              <a:rPr lang="zh-CN" altLang="en-US" smtClean="0"/>
              <a:t>二</a:t>
            </a:r>
            <a:r>
              <a:rPr lang="en-US" altLang="zh-CN" smtClean="0"/>
              <a:t>.Spring Boot</a:t>
            </a:r>
            <a:r>
              <a:rPr lang="zh-CN" altLang="en-US" smtClean="0"/>
              <a:t>编写国际化步骤</a:t>
            </a:r>
            <a:r>
              <a:rPr lang="en-US" altLang="zh-CN" smtClean="0"/>
              <a:t>:</a:t>
            </a:r>
            <a:endParaRPr lang="en-US" altLang="zh-CN" smtClean="0"/>
          </a:p>
          <a:p>
            <a:r>
              <a:rPr lang="zh-CN" altLang="en-US" smtClean="0"/>
              <a:t>编写</a:t>
            </a:r>
            <a:r>
              <a:rPr lang="zh-CN" altLang="en-US"/>
              <a:t>国际化配置文件，页面获取国际化的值</a:t>
            </a:r>
            <a:endParaRPr lang="en-US" altLang="zh-CN" smtClean="0"/>
          </a:p>
          <a:p>
            <a:endParaRPr lang="en-US" altLang="zh-CN"/>
          </a:p>
          <a:p>
            <a:endParaRPr lang="en-US" altLang="zh-CN" smtClean="0"/>
          </a:p>
          <a:p>
            <a:endParaRPr lang="zh-CN" altLang="en-US"/>
          </a:p>
        </p:txBody>
      </p:sp>
      <p:pic>
        <p:nvPicPr>
          <p:cNvPr id="6" name="图片 5"/>
          <p:cNvPicPr>
            <a:picLocks noChangeAspect="1"/>
          </p:cNvPicPr>
          <p:nvPr/>
        </p:nvPicPr>
        <p:blipFill>
          <a:blip r:embed="rId1"/>
          <a:stretch>
            <a:fillRect/>
          </a:stretch>
        </p:blipFill>
        <p:spPr>
          <a:xfrm>
            <a:off x="355600" y="3041966"/>
            <a:ext cx="4090988" cy="3816034"/>
          </a:xfrm>
          <a:prstGeom prst="rect">
            <a:avLst/>
          </a:prstGeom>
        </p:spPr>
      </p:pic>
      <p:pic>
        <p:nvPicPr>
          <p:cNvPr id="7" name="图片 6"/>
          <p:cNvPicPr>
            <a:picLocks noChangeAspect="1"/>
          </p:cNvPicPr>
          <p:nvPr/>
        </p:nvPicPr>
        <p:blipFill>
          <a:blip r:embed="rId2"/>
          <a:stretch>
            <a:fillRect/>
          </a:stretch>
        </p:blipFill>
        <p:spPr>
          <a:xfrm>
            <a:off x="5111750" y="3041966"/>
            <a:ext cx="4118894" cy="3816034"/>
          </a:xfrm>
          <a:prstGeom prst="rect">
            <a:avLst/>
          </a:prstGeom>
        </p:spPr>
      </p:pic>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web</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实践</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自定义拦截器</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文本框 4"/>
          <p:cNvSpPr txBox="1"/>
          <p:nvPr/>
        </p:nvSpPr>
        <p:spPr>
          <a:xfrm>
            <a:off x="518463" y="1066800"/>
            <a:ext cx="11228857" cy="4893647"/>
          </a:xfrm>
          <a:prstGeom prst="rect">
            <a:avLst/>
          </a:prstGeom>
          <a:noFill/>
        </p:spPr>
        <p:txBody>
          <a:bodyPr wrap="square" rtlCol="0">
            <a:spAutoFit/>
          </a:bodyPr>
          <a:lstStyle/>
          <a:p>
            <a:r>
              <a:rPr lang="zh-CN" altLang="en-US" sz="2400" smtClean="0"/>
              <a:t>使用拦截器对用户登录进行拦截：</a:t>
            </a:r>
            <a:endParaRPr lang="en-US" altLang="zh-CN" sz="2400" smtClean="0"/>
          </a:p>
          <a:p>
            <a:endParaRPr lang="en-US" altLang="zh-CN" sz="2400"/>
          </a:p>
          <a:p>
            <a:r>
              <a:rPr lang="zh-CN" altLang="en-US" sz="2400" smtClean="0"/>
              <a:t>回顾</a:t>
            </a:r>
            <a:r>
              <a:rPr lang="en-US" altLang="zh-CN" sz="2400" smtClean="0"/>
              <a:t>springmvc</a:t>
            </a:r>
            <a:r>
              <a:rPr lang="zh-CN" altLang="en-US" sz="2400" smtClean="0"/>
              <a:t>拦截器定义：</a:t>
            </a:r>
            <a:endParaRPr lang="en-US" altLang="zh-CN" sz="2400" smtClean="0"/>
          </a:p>
          <a:p>
            <a:pPr marL="514350" indent="-514350">
              <a:buFont typeface="+mj-lt"/>
              <a:buAutoNum type="arabicPeriod"/>
            </a:pPr>
            <a:r>
              <a:rPr lang="zh-CN" altLang="en-US" sz="2400" smtClean="0"/>
              <a:t>定义拦截器类继承</a:t>
            </a:r>
            <a:r>
              <a:rPr lang="zh-CN" altLang="en-US" sz="2400"/>
              <a:t>实现了</a:t>
            </a:r>
            <a:r>
              <a:rPr lang="en-US" altLang="zh-CN" sz="2400"/>
              <a:t>HandlerInterceptor</a:t>
            </a:r>
            <a:r>
              <a:rPr lang="zh-CN" altLang="en-US" sz="2400" smtClean="0"/>
              <a:t>接口</a:t>
            </a:r>
            <a:endParaRPr lang="en-US" altLang="zh-CN" sz="2400" smtClean="0"/>
          </a:p>
          <a:p>
            <a:pPr marL="514350" indent="-514350">
              <a:buFont typeface="+mj-lt"/>
              <a:buAutoNum type="arabicPeriod"/>
            </a:pPr>
            <a:r>
              <a:rPr lang="zh-CN" altLang="en-US" sz="2400"/>
              <a:t>接口中定义了三个方法，我们就是通过这三个方法来对用户的请求进行拦截处理的。 </a:t>
            </a:r>
            <a:r>
              <a:rPr lang="en-US" altLang="zh-CN" sz="2400"/>
              <a:t>preHandle()</a:t>
            </a:r>
            <a:r>
              <a:rPr lang="zh-CN" altLang="en-US" sz="2400"/>
              <a:t>： 这个方法在业务处理器处理请求之前被</a:t>
            </a:r>
            <a:r>
              <a:rPr lang="zh-CN" altLang="en-US" sz="2400" smtClean="0"/>
              <a:t>调用；</a:t>
            </a:r>
            <a:r>
              <a:rPr lang="en-US" altLang="zh-CN" sz="2400" smtClean="0"/>
              <a:t>postHandle</a:t>
            </a:r>
            <a:r>
              <a:rPr lang="en-US" altLang="zh-CN" sz="2400"/>
              <a:t>()</a:t>
            </a:r>
            <a:r>
              <a:rPr lang="zh-CN" altLang="en-US" sz="2400"/>
              <a:t>：这个方法在当前请求进行处理之后，也就是</a:t>
            </a:r>
            <a:r>
              <a:rPr lang="en-US" altLang="zh-CN" sz="2400"/>
              <a:t>Controller </a:t>
            </a:r>
            <a:r>
              <a:rPr lang="zh-CN" altLang="en-US" sz="2400"/>
              <a:t>方法调用之后</a:t>
            </a:r>
            <a:r>
              <a:rPr lang="zh-CN" altLang="en-US" sz="2400" smtClean="0"/>
              <a:t>执行；</a:t>
            </a:r>
            <a:r>
              <a:rPr lang="en-US" altLang="zh-CN" sz="2400"/>
              <a:t>afterCompletion()</a:t>
            </a:r>
            <a:r>
              <a:rPr lang="zh-CN" altLang="en-US" sz="2400"/>
              <a:t>：该方法也是需要当前对应的</a:t>
            </a:r>
            <a:r>
              <a:rPr lang="en-US" altLang="zh-CN" sz="2400"/>
              <a:t>Interceptor </a:t>
            </a:r>
            <a:r>
              <a:rPr lang="zh-CN" altLang="en-US" sz="2400"/>
              <a:t>的</a:t>
            </a:r>
            <a:r>
              <a:rPr lang="en-US" altLang="zh-CN" sz="2400"/>
              <a:t>preHandle </a:t>
            </a:r>
            <a:r>
              <a:rPr lang="zh-CN" altLang="en-US" sz="2400"/>
              <a:t>方法的返回值为</a:t>
            </a:r>
            <a:r>
              <a:rPr lang="en-US" altLang="zh-CN" sz="2400"/>
              <a:t>true </a:t>
            </a:r>
            <a:r>
              <a:rPr lang="zh-CN" altLang="en-US" sz="2400"/>
              <a:t>时才会执行</a:t>
            </a:r>
            <a:r>
              <a:rPr lang="zh-CN" altLang="en-US" sz="2400" smtClean="0"/>
              <a:t>。</a:t>
            </a:r>
            <a:endParaRPr lang="en-US" altLang="zh-CN" sz="2400" smtClean="0"/>
          </a:p>
          <a:p>
            <a:pPr marL="514350" indent="-514350">
              <a:buFont typeface="+mj-lt"/>
              <a:buAutoNum type="arabicPeriod"/>
            </a:pPr>
            <a:r>
              <a:rPr lang="zh-CN" altLang="en-US" sz="2400" smtClean="0"/>
              <a:t>配置映射路径</a:t>
            </a:r>
            <a:endParaRPr lang="en-US" altLang="zh-CN" sz="2400" smtClean="0"/>
          </a:p>
          <a:p>
            <a:endParaRPr lang="en-US" altLang="zh-CN" sz="2400" smtClean="0"/>
          </a:p>
          <a:p>
            <a:r>
              <a:rPr lang="en-US" altLang="zh-CN" sz="2400" smtClean="0"/>
              <a:t>Spring Boot</a:t>
            </a:r>
            <a:r>
              <a:rPr lang="zh-CN" altLang="en-US" sz="2400" smtClean="0"/>
              <a:t>定义拦截器的步骤也是一样的。</a:t>
            </a:r>
            <a:endParaRPr lang="en-US" altLang="zh-CN" sz="2400" smtClean="0"/>
          </a:p>
          <a:p>
            <a:endParaRPr lang="zh-CN" altLang="en-US" sz="240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smtClean="0"/>
              <a:t>课程内容：共</a:t>
            </a:r>
            <a:r>
              <a:rPr lang="en-US" altLang="zh-CN" smtClean="0"/>
              <a:t>8</a:t>
            </a:r>
            <a:r>
              <a:rPr lang="zh-CN" altLang="en-US" smtClean="0"/>
              <a:t>章</a:t>
            </a:r>
            <a:endParaRPr lang="zh-CN" altLang="en-US" dirty="0"/>
          </a:p>
        </p:txBody>
      </p:sp>
      <p:sp>
        <p:nvSpPr>
          <p:cNvPr id="8" name="文本占位符 2"/>
          <p:cNvSpPr txBox="1"/>
          <p:nvPr/>
        </p:nvSpPr>
        <p:spPr>
          <a:xfrm>
            <a:off x="1543390" y="1280534"/>
            <a:ext cx="5932394" cy="4718024"/>
          </a:xfrm>
          <a:prstGeom prst="rect">
            <a:avLst/>
          </a:prstGeom>
        </p:spPr>
        <p:txBody>
          <a:bodyPr>
            <a:normAutofit fontScale="77500" lnSpcReduction="20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US" altLang="zh-CN" smtClean="0"/>
              <a:t>Spring Boot</a:t>
            </a:r>
            <a:r>
              <a:rPr lang="zh-CN" altLang="en-US" smtClean="0"/>
              <a:t>入门</a:t>
            </a:r>
            <a:endParaRPr lang="en-US" altLang="zh-CN" smtClean="0"/>
          </a:p>
          <a:p>
            <a:pPr marL="514350" indent="-514350">
              <a:buFont typeface="+mj-lt"/>
              <a:buAutoNum type="arabicPeriod"/>
            </a:pPr>
            <a:r>
              <a:rPr lang="en-US" altLang="zh-CN" smtClean="0"/>
              <a:t>Spring Boot </a:t>
            </a:r>
            <a:r>
              <a:rPr lang="zh-CN" altLang="en-US" smtClean="0"/>
              <a:t>配置</a:t>
            </a:r>
            <a:endParaRPr lang="en-US" altLang="zh-CN" smtClean="0"/>
          </a:p>
          <a:p>
            <a:pPr marL="514350" indent="-514350">
              <a:buFont typeface="+mj-lt"/>
              <a:buAutoNum type="arabicPeriod"/>
            </a:pPr>
            <a:r>
              <a:rPr lang="en-US" altLang="zh-CN" smtClean="0"/>
              <a:t>Spring Boot</a:t>
            </a:r>
            <a:r>
              <a:rPr lang="zh-CN" altLang="en-US" smtClean="0"/>
              <a:t>与日志</a:t>
            </a:r>
            <a:endParaRPr lang="en-US" altLang="zh-CN" smtClean="0"/>
          </a:p>
          <a:p>
            <a:pPr marL="514350" indent="-514350">
              <a:buFont typeface="+mj-lt"/>
              <a:buAutoNum type="arabicPeriod"/>
            </a:pPr>
            <a:r>
              <a:rPr lang="en-US" altLang="zh-CN" smtClean="0"/>
              <a:t>Spring Boot</a:t>
            </a:r>
            <a:r>
              <a:rPr lang="zh-CN" altLang="en-US" smtClean="0"/>
              <a:t>与</a:t>
            </a:r>
            <a:r>
              <a:rPr lang="en-US" altLang="zh-CN" smtClean="0"/>
              <a:t>web</a:t>
            </a:r>
            <a:r>
              <a:rPr lang="zh-CN" altLang="en-US" smtClean="0"/>
              <a:t>开发</a:t>
            </a:r>
            <a:endParaRPr lang="en-US" altLang="zh-CN" smtClean="0"/>
          </a:p>
          <a:p>
            <a:pPr marL="514350" indent="-514350">
              <a:buFont typeface="+mj-lt"/>
              <a:buAutoNum type="arabicPeriod"/>
            </a:pPr>
            <a:r>
              <a:rPr lang="sv-SE" altLang="zh-CN" smtClean="0"/>
              <a:t>Spring Boot</a:t>
            </a:r>
            <a:r>
              <a:rPr lang="zh-CN" altLang="sv-SE" smtClean="0"/>
              <a:t>与</a:t>
            </a:r>
            <a:r>
              <a:rPr lang="sv-SE" altLang="zh-CN" smtClean="0"/>
              <a:t>docker</a:t>
            </a:r>
            <a:r>
              <a:rPr lang="zh-CN" altLang="sv-SE" smtClean="0"/>
              <a:t>容器</a:t>
            </a:r>
            <a:endParaRPr lang="en-US" altLang="zh-CN" smtClean="0"/>
          </a:p>
          <a:p>
            <a:pPr marL="514350" indent="-514350">
              <a:buFont typeface="+mj-lt"/>
              <a:buAutoNum type="arabicPeriod"/>
            </a:pPr>
            <a:r>
              <a:rPr lang="en-US" altLang="zh-CN" smtClean="0"/>
              <a:t>Spring Boot</a:t>
            </a:r>
            <a:r>
              <a:rPr lang="zh-CN" altLang="en-US" smtClean="0"/>
              <a:t>与数据访问</a:t>
            </a:r>
            <a:endParaRPr lang="en-US" altLang="zh-CN" smtClean="0"/>
          </a:p>
          <a:p>
            <a:pPr marL="514350" indent="-514350">
              <a:buFont typeface="+mj-lt"/>
              <a:buAutoNum type="arabicPeriod"/>
            </a:pPr>
            <a:r>
              <a:rPr lang="en-US" altLang="zh-CN" smtClean="0"/>
              <a:t>Spring Boot</a:t>
            </a:r>
            <a:r>
              <a:rPr lang="zh-CN" altLang="en-US" smtClean="0"/>
              <a:t>启动配置原理</a:t>
            </a:r>
            <a:endParaRPr lang="en-US" altLang="zh-CN" smtClean="0"/>
          </a:p>
          <a:p>
            <a:pPr marL="514350" indent="-514350">
              <a:buFont typeface="+mj-lt"/>
              <a:buAutoNum type="arabicPeriod"/>
            </a:pPr>
            <a:r>
              <a:rPr lang="en-US" altLang="zh-CN" smtClean="0"/>
              <a:t>Spring Boot</a:t>
            </a:r>
            <a:r>
              <a:rPr lang="zh-CN" altLang="en-US" smtClean="0"/>
              <a:t>自定义</a:t>
            </a:r>
            <a:r>
              <a:rPr lang="en-US" altLang="zh-CN" smtClean="0"/>
              <a:t>starter</a:t>
            </a:r>
            <a:endParaRPr lang="en-US" altLang="zh-CN" smtClean="0"/>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web</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实践</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1"/>
          <a:stretch>
            <a:fillRect/>
          </a:stretch>
        </p:blipFill>
        <p:spPr>
          <a:xfrm>
            <a:off x="173508" y="850007"/>
            <a:ext cx="11492739" cy="5768975"/>
          </a:xfrm>
          <a:prstGeom prst="rect">
            <a:avLst/>
          </a:prstGeom>
        </p:spPr>
      </p:pic>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web</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实践</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-CRUD</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操作</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6" name="文本框 5"/>
          <p:cNvSpPr txBox="1"/>
          <p:nvPr/>
        </p:nvSpPr>
        <p:spPr>
          <a:xfrm>
            <a:off x="274320" y="1018902"/>
            <a:ext cx="2339102" cy="369332"/>
          </a:xfrm>
          <a:prstGeom prst="rect">
            <a:avLst/>
          </a:prstGeom>
          <a:noFill/>
        </p:spPr>
        <p:txBody>
          <a:bodyPr wrap="none" rtlCol="0">
            <a:spAutoFit/>
          </a:bodyPr>
          <a:lstStyle/>
          <a:p>
            <a:r>
              <a:rPr lang="zh-CN" altLang="en-US" smtClean="0"/>
              <a:t>实现会员</a:t>
            </a:r>
            <a:r>
              <a:rPr lang="en-US" altLang="zh-CN" smtClean="0"/>
              <a:t>CRUD</a:t>
            </a:r>
            <a:r>
              <a:rPr lang="zh-CN" altLang="en-US" smtClean="0"/>
              <a:t>功能：</a:t>
            </a:r>
            <a:endParaRPr lang="zh-CN" altLang="en-US"/>
          </a:p>
        </p:txBody>
      </p:sp>
      <p:pic>
        <p:nvPicPr>
          <p:cNvPr id="7" name="图片 6"/>
          <p:cNvPicPr>
            <a:picLocks noChangeAspect="1"/>
          </p:cNvPicPr>
          <p:nvPr/>
        </p:nvPicPr>
        <p:blipFill>
          <a:blip r:embed="rId1"/>
          <a:stretch>
            <a:fillRect/>
          </a:stretch>
        </p:blipFill>
        <p:spPr>
          <a:xfrm>
            <a:off x="274320" y="1557128"/>
            <a:ext cx="6860252" cy="2074345"/>
          </a:xfrm>
          <a:prstGeom prst="rect">
            <a:avLst/>
          </a:prstGeom>
        </p:spPr>
      </p:pic>
      <p:pic>
        <p:nvPicPr>
          <p:cNvPr id="8" name="图片 7"/>
          <p:cNvPicPr>
            <a:picLocks noChangeAspect="1"/>
          </p:cNvPicPr>
          <p:nvPr/>
        </p:nvPicPr>
        <p:blipFill>
          <a:blip r:embed="rId2"/>
          <a:stretch>
            <a:fillRect/>
          </a:stretch>
        </p:blipFill>
        <p:spPr>
          <a:xfrm>
            <a:off x="7183211" y="1018902"/>
            <a:ext cx="3645898" cy="2904242"/>
          </a:xfrm>
          <a:prstGeom prst="rect">
            <a:avLst/>
          </a:prstGeom>
        </p:spPr>
      </p:pic>
      <p:cxnSp>
        <p:nvCxnSpPr>
          <p:cNvPr id="10" name="直接箭头连接符 9"/>
          <p:cNvCxnSpPr/>
          <p:nvPr/>
        </p:nvCxnSpPr>
        <p:spPr>
          <a:xfrm flipV="1">
            <a:off x="1443871" y="1175658"/>
            <a:ext cx="5739340" cy="5355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a:stretch>
            <a:fillRect/>
          </a:stretch>
        </p:blipFill>
        <p:spPr>
          <a:xfrm>
            <a:off x="415255" y="3800367"/>
            <a:ext cx="4396333" cy="2973780"/>
          </a:xfrm>
          <a:prstGeom prst="rect">
            <a:avLst/>
          </a:prstGeom>
        </p:spPr>
      </p:pic>
      <p:cxnSp>
        <p:nvCxnSpPr>
          <p:cNvPr id="15" name="直接箭头连接符 14"/>
          <p:cNvCxnSpPr/>
          <p:nvPr/>
        </p:nvCxnSpPr>
        <p:spPr>
          <a:xfrm flipH="1">
            <a:off x="4848573" y="3237948"/>
            <a:ext cx="1148826" cy="77499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4"/>
          <a:stretch>
            <a:fillRect/>
          </a:stretch>
        </p:blipFill>
        <p:spPr>
          <a:xfrm>
            <a:off x="6334942" y="4496682"/>
            <a:ext cx="2552700" cy="1581150"/>
          </a:xfrm>
          <a:prstGeom prst="rect">
            <a:avLst/>
          </a:prstGeom>
        </p:spPr>
      </p:pic>
      <p:cxnSp>
        <p:nvCxnSpPr>
          <p:cNvPr id="20" name="直接箭头连接符 19"/>
          <p:cNvCxnSpPr/>
          <p:nvPr/>
        </p:nvCxnSpPr>
        <p:spPr>
          <a:xfrm>
            <a:off x="6283234" y="3217016"/>
            <a:ext cx="261257" cy="121129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web</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实践</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-CRUD</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请求路径定义</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 name="文本框 1"/>
          <p:cNvSpPr txBox="1"/>
          <p:nvPr/>
        </p:nvSpPr>
        <p:spPr>
          <a:xfrm>
            <a:off x="520521" y="850007"/>
            <a:ext cx="11226800" cy="1200329"/>
          </a:xfrm>
          <a:prstGeom prst="rect">
            <a:avLst/>
          </a:prstGeom>
          <a:noFill/>
        </p:spPr>
        <p:txBody>
          <a:bodyPr wrap="square" rtlCol="0">
            <a:spAutoFit/>
          </a:bodyPr>
          <a:lstStyle/>
          <a:p>
            <a:r>
              <a:rPr lang="en-US" altLang="zh-CN" sz="2400" smtClean="0">
                <a:latin typeface="+mj-lt"/>
              </a:rPr>
              <a:t>Restful</a:t>
            </a:r>
            <a:r>
              <a:rPr lang="zh-CN" altLang="en-US" sz="2400" smtClean="0">
                <a:latin typeface="+mj-lt"/>
              </a:rPr>
              <a:t>风格要求：</a:t>
            </a:r>
            <a:endParaRPr lang="en-US" altLang="zh-CN" sz="2400" smtClean="0">
              <a:latin typeface="+mj-lt"/>
            </a:endParaRPr>
          </a:p>
          <a:p>
            <a:pPr marL="800100" lvl="1" indent="-342900">
              <a:buFont typeface="+mj-ea"/>
              <a:buAutoNum type="circleNumDbPlain"/>
            </a:pPr>
            <a:r>
              <a:rPr lang="en-US" altLang="zh-CN" sz="2400" smtClean="0">
                <a:latin typeface="+mj-lt"/>
              </a:rPr>
              <a:t>URI</a:t>
            </a:r>
            <a:r>
              <a:rPr lang="zh-CN" altLang="en-US" sz="2400" smtClean="0">
                <a:latin typeface="+mj-lt"/>
              </a:rPr>
              <a:t>： </a:t>
            </a:r>
            <a:r>
              <a:rPr lang="en-US" altLang="zh-CN" sz="2400" smtClean="0">
                <a:latin typeface="+mj-lt"/>
              </a:rPr>
              <a:t>/</a:t>
            </a:r>
            <a:r>
              <a:rPr lang="zh-CN" altLang="en-US" sz="2400" smtClean="0">
                <a:latin typeface="+mj-lt"/>
              </a:rPr>
              <a:t>资源名称</a:t>
            </a:r>
            <a:r>
              <a:rPr lang="en-US" altLang="zh-CN" sz="2400" smtClean="0">
                <a:latin typeface="+mj-lt"/>
              </a:rPr>
              <a:t>/</a:t>
            </a:r>
            <a:r>
              <a:rPr lang="zh-CN" altLang="en-US" sz="2400" smtClean="0">
                <a:latin typeface="+mj-lt"/>
              </a:rPr>
              <a:t>资源标识 </a:t>
            </a:r>
            <a:endParaRPr lang="en-US" altLang="zh-CN" sz="2400" smtClean="0">
              <a:latin typeface="+mj-lt"/>
            </a:endParaRPr>
          </a:p>
          <a:p>
            <a:pPr marL="800100" lvl="1" indent="-342900">
              <a:buFont typeface="+mj-ea"/>
              <a:buAutoNum type="circleNumDbPlain"/>
            </a:pPr>
            <a:r>
              <a:rPr lang="en-US" altLang="zh-CN" sz="2400" smtClean="0">
                <a:latin typeface="+mj-lt"/>
              </a:rPr>
              <a:t>HTTP</a:t>
            </a:r>
            <a:r>
              <a:rPr lang="zh-CN" altLang="en-US" sz="2400" smtClean="0">
                <a:latin typeface="+mj-lt"/>
              </a:rPr>
              <a:t>请求方式操作</a:t>
            </a:r>
            <a:endParaRPr lang="zh-CN" altLang="en-US" sz="2400">
              <a:latin typeface="+mj-lt"/>
            </a:endParaRPr>
          </a:p>
        </p:txBody>
      </p:sp>
      <p:graphicFrame>
        <p:nvGraphicFramePr>
          <p:cNvPr id="3" name="表格 2"/>
          <p:cNvGraphicFramePr>
            <a:graphicFrameLocks noGrp="1"/>
          </p:cNvGraphicFramePr>
          <p:nvPr/>
        </p:nvGraphicFramePr>
        <p:xfrm>
          <a:off x="749300" y="2489200"/>
          <a:ext cx="10477500" cy="2743199"/>
        </p:xfrm>
        <a:graphic>
          <a:graphicData uri="http://schemas.openxmlformats.org/drawingml/2006/table">
            <a:tbl>
              <a:tblPr firstRow="1" bandRow="1">
                <a:tableStyleId>{5C22544A-7EE6-4342-B048-85BDC9FD1C3A}</a:tableStyleId>
              </a:tblPr>
              <a:tblGrid>
                <a:gridCol w="3492500"/>
                <a:gridCol w="3492500"/>
                <a:gridCol w="3492500"/>
              </a:tblGrid>
              <a:tr h="542611">
                <a:tc>
                  <a:txBody>
                    <a:bodyPr/>
                    <a:lstStyle/>
                    <a:p>
                      <a:pPr algn="ctr"/>
                      <a:r>
                        <a:rPr lang="zh-CN" altLang="en-US" smtClean="0"/>
                        <a:t>操作功能</a:t>
                      </a:r>
                      <a:endParaRPr lang="zh-CN" altLang="en-US"/>
                    </a:p>
                  </a:txBody>
                  <a:tcPr anchor="ctr"/>
                </a:tc>
                <a:tc>
                  <a:txBody>
                    <a:bodyPr/>
                    <a:lstStyle/>
                    <a:p>
                      <a:pPr algn="ctr"/>
                      <a:r>
                        <a:rPr lang="zh-CN" altLang="en-US" smtClean="0"/>
                        <a:t>普通的</a:t>
                      </a:r>
                      <a:r>
                        <a:rPr lang="en-US" altLang="zh-CN" smtClean="0"/>
                        <a:t>URL</a:t>
                      </a:r>
                      <a:r>
                        <a:rPr lang="zh-CN" altLang="en-US" smtClean="0"/>
                        <a:t>定义</a:t>
                      </a:r>
                      <a:endParaRPr lang="zh-CN" altLang="en-US"/>
                    </a:p>
                  </a:txBody>
                  <a:tcPr anchor="ctr"/>
                </a:tc>
                <a:tc>
                  <a:txBody>
                    <a:bodyPr/>
                    <a:lstStyle/>
                    <a:p>
                      <a:pPr algn="ctr"/>
                      <a:r>
                        <a:rPr lang="en-US" altLang="zh-CN" smtClean="0"/>
                        <a:t>Restfule</a:t>
                      </a:r>
                      <a:r>
                        <a:rPr lang="en-US" altLang="zh-CN" baseline="0" smtClean="0"/>
                        <a:t> </a:t>
                      </a:r>
                      <a:r>
                        <a:rPr lang="en-US" altLang="zh-CN" smtClean="0"/>
                        <a:t>URI</a:t>
                      </a:r>
                      <a:r>
                        <a:rPr lang="zh-CN" altLang="en-US" smtClean="0"/>
                        <a:t>的定义</a:t>
                      </a:r>
                      <a:endParaRPr lang="zh-CN" altLang="en-US"/>
                    </a:p>
                  </a:txBody>
                  <a:tcPr anchor="ctr"/>
                </a:tc>
              </a:tr>
              <a:tr h="550147">
                <a:tc>
                  <a:txBody>
                    <a:bodyPr/>
                    <a:lstStyle/>
                    <a:p>
                      <a:r>
                        <a:rPr lang="zh-CN" altLang="en-US" smtClean="0"/>
                        <a:t>查询</a:t>
                      </a:r>
                      <a:endParaRPr lang="zh-CN" altLang="en-US"/>
                    </a:p>
                  </a:txBody>
                  <a:tcPr anchor="ctr"/>
                </a:tc>
                <a:tc>
                  <a:txBody>
                    <a:bodyPr/>
                    <a:lstStyle/>
                    <a:p>
                      <a:r>
                        <a:rPr lang="en-US" altLang="zh-CN" smtClean="0"/>
                        <a:t>/member/getAll</a:t>
                      </a:r>
                      <a:endParaRPr lang="zh-CN" altLang="en-US"/>
                    </a:p>
                  </a:txBody>
                  <a:tcPr anchor="ctr"/>
                </a:tc>
                <a:tc>
                  <a:txBody>
                    <a:bodyPr/>
                    <a:lstStyle/>
                    <a:p>
                      <a:r>
                        <a:rPr lang="en-US" altLang="zh-CN" smtClean="0"/>
                        <a:t>/membe</a:t>
                      </a:r>
                      <a:r>
                        <a:rPr lang="en-US" altLang="zh-CN" baseline="0" smtClean="0"/>
                        <a:t>rs   - - </a:t>
                      </a:r>
                      <a:r>
                        <a:rPr lang="en-US" altLang="zh-CN" smtClean="0"/>
                        <a:t>GET</a:t>
                      </a:r>
                      <a:r>
                        <a:rPr lang="zh-CN" altLang="en-US" smtClean="0"/>
                        <a:t>请求</a:t>
                      </a:r>
                      <a:endParaRPr lang="zh-CN" altLang="en-US"/>
                    </a:p>
                  </a:txBody>
                  <a:tcPr anchor="ctr"/>
                </a:tc>
              </a:tr>
              <a:tr h="550147">
                <a:tc>
                  <a:txBody>
                    <a:bodyPr/>
                    <a:lstStyle/>
                    <a:p>
                      <a:r>
                        <a:rPr lang="zh-CN" altLang="en-US" smtClean="0"/>
                        <a:t>添加</a:t>
                      </a:r>
                      <a:endParaRPr lang="zh-CN" altLang="en-US"/>
                    </a:p>
                  </a:txBody>
                  <a:tcPr anchor="ctr"/>
                </a:tc>
                <a:tc>
                  <a:txBody>
                    <a:bodyPr/>
                    <a:lstStyle/>
                    <a:p>
                      <a:r>
                        <a:rPr lang="en-US" altLang="zh-CN" smtClean="0"/>
                        <a:t>/member/getMember?id=xxx</a:t>
                      </a:r>
                      <a:endParaRPr lang="zh-CN" altLang="en-US"/>
                    </a:p>
                  </a:txBody>
                  <a:tcPr anchor="ctr"/>
                </a:tc>
                <a:tc>
                  <a:txBody>
                    <a:bodyPr/>
                    <a:lstStyle/>
                    <a:p>
                      <a:r>
                        <a:rPr lang="en-US" altLang="zh-CN" smtClean="0"/>
                        <a:t>/member </a:t>
                      </a:r>
                      <a:r>
                        <a:rPr lang="en-US" altLang="zh-CN" baseline="0" smtClean="0"/>
                        <a:t>  - - POST</a:t>
                      </a:r>
                      <a:r>
                        <a:rPr lang="zh-CN" altLang="en-US" baseline="0" smtClean="0"/>
                        <a:t>请求</a:t>
                      </a:r>
                      <a:endParaRPr lang="zh-CN" altLang="en-US"/>
                    </a:p>
                  </a:txBody>
                  <a:tcPr anchor="ctr"/>
                </a:tc>
              </a:tr>
              <a:tr h="550147">
                <a:tc>
                  <a:txBody>
                    <a:bodyPr/>
                    <a:lstStyle/>
                    <a:p>
                      <a:r>
                        <a:rPr lang="zh-CN" altLang="en-US" smtClean="0"/>
                        <a:t>修改</a:t>
                      </a:r>
                      <a:endParaRPr lang="zh-CN" altLang="en-US"/>
                    </a:p>
                  </a:txBody>
                  <a:tcPr anchor="ctr"/>
                </a:tc>
                <a:tc>
                  <a:txBody>
                    <a:bodyPr/>
                    <a:lstStyle/>
                    <a:p>
                      <a:r>
                        <a:rPr lang="en-US" altLang="zh-CN" smtClean="0"/>
                        <a:t>/member/update</a:t>
                      </a:r>
                      <a:r>
                        <a:rPr lang="en-US" altLang="zh-CN" sz="1800" b="0" i="0" u="none" strike="noStrike" kern="1200" baseline="0" smtClean="0">
                          <a:solidFill>
                            <a:schemeClr val="dk1"/>
                          </a:solidFill>
                          <a:latin typeface="+mn-lt"/>
                          <a:ea typeface="+mn-ea"/>
                          <a:cs typeface="+mn-cs"/>
                        </a:rPr>
                        <a:t>?id=xxx&amp;xxx=xx</a:t>
                      </a:r>
                      <a:endParaRPr lang="zh-CN" altLang="en-US"/>
                    </a:p>
                  </a:txBody>
                  <a:tcPr anchor="ctr"/>
                </a:tc>
                <a:tc>
                  <a:txBody>
                    <a:bodyPr/>
                    <a:lstStyle/>
                    <a:p>
                      <a:r>
                        <a:rPr lang="en-US" altLang="zh-CN" smtClean="0"/>
                        <a:t>/member</a:t>
                      </a:r>
                      <a:r>
                        <a:rPr lang="en-US" altLang="zh-CN" baseline="0" smtClean="0"/>
                        <a:t>   - -  PUT</a:t>
                      </a:r>
                      <a:r>
                        <a:rPr lang="zh-CN" altLang="en-US" baseline="0" smtClean="0"/>
                        <a:t>请求</a:t>
                      </a:r>
                      <a:endParaRPr lang="zh-CN" altLang="en-US"/>
                    </a:p>
                  </a:txBody>
                  <a:tcPr anchor="ctr"/>
                </a:tc>
              </a:tr>
              <a:tr h="550147">
                <a:tc>
                  <a:txBody>
                    <a:bodyPr/>
                    <a:lstStyle/>
                    <a:p>
                      <a:r>
                        <a:rPr lang="zh-CN" altLang="en-US" smtClean="0"/>
                        <a:t>删除</a:t>
                      </a:r>
                      <a:endParaRPr lang="zh-CN" altLang="en-US"/>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mtClean="0"/>
                        <a:t>/member/delete</a:t>
                      </a:r>
                      <a:r>
                        <a:rPr lang="en-US" altLang="zh-CN" sz="1800" b="0" i="0" u="none" strike="noStrike" kern="1200" baseline="0" smtClean="0">
                          <a:solidFill>
                            <a:schemeClr val="dk1"/>
                          </a:solidFill>
                          <a:latin typeface="+mn-lt"/>
                          <a:ea typeface="+mn-ea"/>
                          <a:cs typeface="+mn-cs"/>
                        </a:rPr>
                        <a:t>?id=xxx</a:t>
                      </a:r>
                      <a:endParaRPr lang="zh-CN" altLang="en-US" smtClean="0"/>
                    </a:p>
                  </a:txBody>
                  <a:tcPr anchor="ctr"/>
                </a:tc>
                <a:tc>
                  <a:txBody>
                    <a:bodyPr/>
                    <a:lstStyle/>
                    <a:p>
                      <a:r>
                        <a:rPr lang="en-US" altLang="zh-CN" smtClean="0"/>
                        <a:t>/member/{id}   -</a:t>
                      </a:r>
                      <a:r>
                        <a:rPr lang="en-US" altLang="zh-CN" baseline="0" smtClean="0"/>
                        <a:t> - DELETE</a:t>
                      </a:r>
                      <a:r>
                        <a:rPr lang="zh-CN" altLang="en-US" baseline="0" smtClean="0"/>
                        <a:t>请求</a:t>
                      </a:r>
                      <a:endParaRPr lang="zh-CN" altLang="en-US"/>
                    </a:p>
                  </a:txBody>
                  <a:tcPr anchor="ctr"/>
                </a:tc>
              </a:tr>
            </a:tbl>
          </a:graphicData>
        </a:graphic>
      </p:graphicFrame>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目标四：</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Restful WebService</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风格</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web</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实践</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默认错误处理原理</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304799" y="965201"/>
            <a:ext cx="11607801" cy="5262979"/>
          </a:xfrm>
          <a:prstGeom prst="rect">
            <a:avLst/>
          </a:prstGeom>
          <a:noFill/>
        </p:spPr>
        <p:txBody>
          <a:bodyPr wrap="square" rtlCol="0">
            <a:spAutoFit/>
          </a:bodyPr>
          <a:lstStyle/>
          <a:p>
            <a:r>
              <a:rPr lang="en-US" altLang="zh-CN" sz="2400" smtClean="0"/>
              <a:t>ErrorMvcAutoConfiguration</a:t>
            </a:r>
            <a:r>
              <a:rPr lang="zh-CN" altLang="en-US" sz="2400"/>
              <a:t>：错误</a:t>
            </a:r>
            <a:r>
              <a:rPr lang="zh-CN" altLang="en-US" sz="2400" smtClean="0"/>
              <a:t>处理自动配置类</a:t>
            </a:r>
            <a:endParaRPr lang="en-US" altLang="zh-CN" sz="2400"/>
          </a:p>
          <a:p>
            <a:endParaRPr lang="en-US" altLang="zh-CN" sz="2400"/>
          </a:p>
          <a:p>
            <a:r>
              <a:rPr lang="en-US" altLang="zh-CN" sz="2400" smtClean="0"/>
              <a:t>DefaultErrorAttributes</a:t>
            </a:r>
            <a:r>
              <a:rPr lang="zh-CN" altLang="en-US" sz="2400" smtClean="0"/>
              <a:t>：主要用于页面共享</a:t>
            </a:r>
            <a:endParaRPr lang="en-US" altLang="zh-CN" sz="2400" smtClean="0"/>
          </a:p>
          <a:p>
            <a:endParaRPr lang="en-US" altLang="zh-CN" sz="2400"/>
          </a:p>
          <a:p>
            <a:r>
              <a:rPr lang="en-US" altLang="zh-CN" sz="2400" smtClean="0"/>
              <a:t>BasicErrorController</a:t>
            </a:r>
            <a:r>
              <a:rPr lang="zh-CN" altLang="en-US" sz="2400"/>
              <a:t>：处理默认</a:t>
            </a:r>
            <a:r>
              <a:rPr lang="en-US" altLang="zh-CN" sz="2400"/>
              <a:t>/error</a:t>
            </a:r>
            <a:r>
              <a:rPr lang="zh-CN" altLang="en-US" sz="2400" smtClean="0"/>
              <a:t>请求，并根据请求信息选择返回的数据类型</a:t>
            </a:r>
            <a:endParaRPr lang="en-US" altLang="zh-CN" sz="2400" smtClean="0"/>
          </a:p>
          <a:p>
            <a:endParaRPr lang="en-US" altLang="zh-CN" sz="2400"/>
          </a:p>
          <a:p>
            <a:r>
              <a:rPr lang="en-US" altLang="zh-CN" sz="2400" smtClean="0"/>
              <a:t>ErrorPageCustomizer </a:t>
            </a:r>
            <a:r>
              <a:rPr lang="zh-CN" altLang="en-US" sz="2400" smtClean="0"/>
              <a:t>：用户自定义错误处理</a:t>
            </a:r>
            <a:endParaRPr lang="en-US" altLang="zh-CN" sz="2400" smtClean="0"/>
          </a:p>
          <a:p>
            <a:endParaRPr lang="en-US" altLang="zh-CN" sz="2400" smtClean="0"/>
          </a:p>
          <a:p>
            <a:r>
              <a:rPr lang="en-US" altLang="zh-CN" sz="2400" smtClean="0"/>
              <a:t>DefaultErrorViewResolver</a:t>
            </a:r>
            <a:r>
              <a:rPr lang="zh-CN" altLang="en-US" sz="2400" smtClean="0"/>
              <a:t>：默认的错误视图解释器</a:t>
            </a:r>
            <a:endParaRPr lang="en-US" altLang="zh-CN" sz="2400" smtClean="0"/>
          </a:p>
          <a:p>
            <a:endParaRPr lang="en-US" altLang="zh-CN" sz="2400"/>
          </a:p>
          <a:p>
            <a:r>
              <a:rPr lang="zh-CN" altLang="en-US" sz="2400" smtClean="0"/>
              <a:t>错误处理规则：</a:t>
            </a:r>
            <a:endParaRPr lang="en-US" altLang="zh-CN" sz="2400" smtClean="0"/>
          </a:p>
          <a:p>
            <a:r>
              <a:rPr lang="en-US" altLang="zh-CN" sz="2400"/>
              <a:t>	</a:t>
            </a:r>
            <a:r>
              <a:rPr lang="zh-CN" altLang="en-US" sz="2400" smtClean="0"/>
              <a:t>系统</a:t>
            </a:r>
            <a:r>
              <a:rPr lang="zh-CN" altLang="en-US" sz="2400"/>
              <a:t>出现</a:t>
            </a:r>
            <a:r>
              <a:rPr lang="en-US" altLang="zh-CN" sz="2400"/>
              <a:t>4xx</a:t>
            </a:r>
            <a:r>
              <a:rPr lang="zh-CN" altLang="en-US" sz="2400" smtClean="0"/>
              <a:t>或</a:t>
            </a:r>
            <a:r>
              <a:rPr lang="en-US" altLang="zh-CN" sz="2400" smtClean="0"/>
              <a:t>5xx</a:t>
            </a:r>
            <a:r>
              <a:rPr lang="zh-CN" altLang="en-US" sz="2400" smtClean="0"/>
              <a:t>的错误，</a:t>
            </a:r>
            <a:r>
              <a:rPr lang="en-US" altLang="zh-CN" sz="2400" smtClean="0"/>
              <a:t>ErrorPageCustomizer</a:t>
            </a:r>
            <a:r>
              <a:rPr lang="zh-CN" altLang="en-US" sz="2400"/>
              <a:t>就会生效</a:t>
            </a:r>
            <a:r>
              <a:rPr lang="en-US" altLang="zh-CN" sz="2400"/>
              <a:t>(</a:t>
            </a:r>
            <a:r>
              <a:rPr lang="zh-CN" altLang="en-US" sz="2400"/>
              <a:t>定制错误的响应规则</a:t>
            </a:r>
            <a:r>
              <a:rPr lang="en-US" altLang="zh-CN" sz="2400" smtClean="0"/>
              <a:t>)</a:t>
            </a:r>
            <a:r>
              <a:rPr lang="zh-CN" altLang="en-US" sz="2400" smtClean="0"/>
              <a:t>，就</a:t>
            </a:r>
            <a:r>
              <a:rPr lang="zh-CN" altLang="en-US" sz="2400"/>
              <a:t>会来到</a:t>
            </a:r>
            <a:r>
              <a:rPr lang="en-US" altLang="zh-CN" sz="2400"/>
              <a:t>/</a:t>
            </a:r>
            <a:r>
              <a:rPr lang="en-US" altLang="zh-CN" sz="2400" smtClean="0"/>
              <a:t>error</a:t>
            </a:r>
            <a:r>
              <a:rPr lang="zh-CN" altLang="en-US" sz="2400" smtClean="0"/>
              <a:t>请求，会</a:t>
            </a:r>
            <a:r>
              <a:rPr lang="zh-CN" altLang="en-US" sz="2400"/>
              <a:t>被</a:t>
            </a:r>
            <a:r>
              <a:rPr lang="en-US" altLang="zh-CN" sz="2400"/>
              <a:t>BasicErrorController</a:t>
            </a:r>
            <a:r>
              <a:rPr lang="zh-CN" altLang="en-US" sz="2400"/>
              <a:t>处理，</a:t>
            </a:r>
            <a:r>
              <a:rPr lang="zh-CN" altLang="en-US" sz="2400" smtClean="0"/>
              <a:t>最终由</a:t>
            </a:r>
            <a:r>
              <a:rPr lang="en-US" altLang="zh-CN" sz="2400"/>
              <a:t>DefaultErrorViewResolver</a:t>
            </a:r>
            <a:r>
              <a:rPr lang="zh-CN" altLang="en-US" sz="2400"/>
              <a:t>解析</a:t>
            </a:r>
            <a:r>
              <a:rPr lang="zh-CN" altLang="en-US" sz="2400" smtClean="0"/>
              <a:t>得到错误页面。</a:t>
            </a:r>
            <a:endParaRPr lang="en-US" altLang="zh-CN" sz="2400"/>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目标四：</a:t>
            </a:r>
            <a:r>
              <a:rPr lang="en-US" altLang="zh-CN"/>
              <a:t>Restful WebService</a:t>
            </a:r>
            <a:r>
              <a:rPr lang="zh-CN" altLang="en-US"/>
              <a:t>风格</a:t>
            </a:r>
            <a:r>
              <a:rPr lang="en-US" altLang="zh-CN"/>
              <a:t>web</a:t>
            </a:r>
            <a:r>
              <a:rPr lang="zh-CN" altLang="en-US"/>
              <a:t>实践</a:t>
            </a:r>
            <a:r>
              <a:rPr lang="en-US" altLang="zh-CN" smtClean="0"/>
              <a:t>-</a:t>
            </a:r>
            <a:r>
              <a:rPr lang="zh-CN" altLang="en-US" smtClean="0"/>
              <a:t>自定义错误</a:t>
            </a:r>
            <a:endParaRPr lang="zh-CN" altLang="en-US"/>
          </a:p>
        </p:txBody>
      </p:sp>
      <p:sp>
        <p:nvSpPr>
          <p:cNvPr id="7" name="文本框 6"/>
          <p:cNvSpPr txBox="1"/>
          <p:nvPr/>
        </p:nvSpPr>
        <p:spPr>
          <a:xfrm>
            <a:off x="173508" y="952500"/>
            <a:ext cx="11764492" cy="5078313"/>
          </a:xfrm>
          <a:prstGeom prst="rect">
            <a:avLst/>
          </a:prstGeom>
          <a:noFill/>
        </p:spPr>
        <p:txBody>
          <a:bodyPr wrap="square" rtlCol="0">
            <a:spAutoFit/>
          </a:bodyPr>
          <a:lstStyle/>
          <a:p>
            <a:r>
              <a:rPr lang="zh-CN" altLang="en-US"/>
              <a:t>如何定制错误的</a:t>
            </a:r>
            <a:r>
              <a:rPr lang="zh-CN" altLang="en-US" smtClean="0"/>
              <a:t>页面：</a:t>
            </a:r>
            <a:endParaRPr lang="en-US" altLang="zh-CN" smtClean="0"/>
          </a:p>
          <a:p>
            <a:r>
              <a:rPr lang="en-US" altLang="zh-CN" smtClean="0"/>
              <a:t>1</a:t>
            </a:r>
            <a:r>
              <a:rPr lang="zh-CN" altLang="en-US" smtClean="0"/>
              <a:t>、有</a:t>
            </a:r>
            <a:r>
              <a:rPr lang="zh-CN" altLang="en-US"/>
              <a:t>模板引擎的情况</a:t>
            </a:r>
            <a:r>
              <a:rPr lang="zh-CN" altLang="en-US" smtClean="0"/>
              <a:t>下，</a:t>
            </a:r>
            <a:r>
              <a:rPr lang="en-US" altLang="zh-CN" smtClean="0"/>
              <a:t>error</a:t>
            </a:r>
            <a:r>
              <a:rPr lang="en-US" altLang="zh-CN"/>
              <a:t>/</a:t>
            </a:r>
            <a:r>
              <a:rPr lang="zh-CN" altLang="en-US"/>
              <a:t>状态码</a:t>
            </a:r>
            <a:r>
              <a:rPr lang="en-US" altLang="zh-CN"/>
              <a:t>; 【</a:t>
            </a:r>
            <a:r>
              <a:rPr lang="zh-CN" altLang="en-US"/>
              <a:t>将错误页面命名为 错误状态码</a:t>
            </a:r>
            <a:r>
              <a:rPr lang="en-US" altLang="zh-CN"/>
              <a:t>.html </a:t>
            </a:r>
            <a:r>
              <a:rPr lang="zh-CN" altLang="en-US"/>
              <a:t>放在模板引擎文件夹里面</a:t>
            </a:r>
            <a:r>
              <a:rPr lang="zh-CN" altLang="en-US" smtClean="0"/>
              <a:t>的</a:t>
            </a:r>
            <a:r>
              <a:rPr lang="en-US" altLang="zh-CN" smtClean="0"/>
              <a:t>error</a:t>
            </a:r>
            <a:r>
              <a:rPr lang="zh-CN" altLang="en-US"/>
              <a:t>文件夹下</a:t>
            </a:r>
            <a:r>
              <a:rPr lang="en-US" altLang="zh-CN"/>
              <a:t>】</a:t>
            </a:r>
            <a:r>
              <a:rPr lang="zh-CN" altLang="en-US"/>
              <a:t>，发生此状态码的错误就会</a:t>
            </a:r>
            <a:r>
              <a:rPr lang="zh-CN" altLang="en-US" smtClean="0"/>
              <a:t>来到对应</a:t>
            </a:r>
            <a:r>
              <a:rPr lang="zh-CN" altLang="en-US"/>
              <a:t>的</a:t>
            </a:r>
            <a:r>
              <a:rPr lang="zh-CN" altLang="en-US" smtClean="0"/>
              <a:t>页面</a:t>
            </a:r>
            <a:r>
              <a:rPr lang="zh-CN" altLang="en-US"/>
              <a:t>。</a:t>
            </a:r>
            <a:r>
              <a:rPr lang="zh-CN" altLang="en-US" smtClean="0"/>
              <a:t>我们</a:t>
            </a:r>
            <a:r>
              <a:rPr lang="zh-CN" altLang="en-US"/>
              <a:t>可以使用</a:t>
            </a:r>
            <a:r>
              <a:rPr lang="en-US" altLang="zh-CN"/>
              <a:t>4xx</a:t>
            </a:r>
            <a:r>
              <a:rPr lang="zh-CN" altLang="en-US"/>
              <a:t>和</a:t>
            </a:r>
            <a:r>
              <a:rPr lang="en-US" altLang="zh-CN"/>
              <a:t>5xx</a:t>
            </a:r>
            <a:r>
              <a:rPr lang="zh-CN" altLang="en-US"/>
              <a:t>作为错误页面的文件名来匹配这种类型的所有错误，精确优先</a:t>
            </a:r>
            <a:r>
              <a:rPr lang="en-US" altLang="zh-CN"/>
              <a:t>(</a:t>
            </a:r>
            <a:r>
              <a:rPr lang="zh-CN" altLang="en-US"/>
              <a:t>优先寻找精确的</a:t>
            </a:r>
            <a:r>
              <a:rPr lang="zh-CN" altLang="en-US" smtClean="0"/>
              <a:t>状态码</a:t>
            </a:r>
            <a:r>
              <a:rPr lang="en-US" altLang="zh-CN"/>
              <a:t>.html</a:t>
            </a:r>
            <a:r>
              <a:rPr lang="en-US" altLang="zh-CN" smtClean="0"/>
              <a:t>)</a:t>
            </a:r>
            <a:r>
              <a:rPr lang="zh-CN" altLang="en-US" smtClean="0"/>
              <a:t>。</a:t>
            </a:r>
            <a:endParaRPr lang="en-US" altLang="zh-CN"/>
          </a:p>
          <a:p>
            <a:r>
              <a:rPr lang="en-US" altLang="zh-CN"/>
              <a:t> </a:t>
            </a:r>
            <a:r>
              <a:rPr lang="en-US" altLang="zh-CN" smtClean="0"/>
              <a:t>           </a:t>
            </a:r>
            <a:r>
              <a:rPr lang="zh-CN" altLang="en-US" smtClean="0"/>
              <a:t>页面</a:t>
            </a:r>
            <a:r>
              <a:rPr lang="zh-CN" altLang="en-US"/>
              <a:t>能获取的</a:t>
            </a:r>
            <a:r>
              <a:rPr lang="zh-CN" altLang="en-US" smtClean="0"/>
              <a:t>信息：</a:t>
            </a:r>
            <a:endParaRPr lang="en-US" altLang="zh-CN"/>
          </a:p>
          <a:p>
            <a:pPr lvl="3"/>
            <a:r>
              <a:rPr lang="en-US" altLang="zh-CN"/>
              <a:t>timestamp:</a:t>
            </a:r>
            <a:r>
              <a:rPr lang="zh-CN" altLang="en-US"/>
              <a:t>时间戳</a:t>
            </a:r>
            <a:endParaRPr lang="zh-CN" altLang="en-US"/>
          </a:p>
          <a:p>
            <a:pPr lvl="3"/>
            <a:r>
              <a:rPr lang="en-US" altLang="zh-CN"/>
              <a:t>status:</a:t>
            </a:r>
            <a:r>
              <a:rPr lang="zh-CN" altLang="en-US"/>
              <a:t>状态码</a:t>
            </a:r>
            <a:endParaRPr lang="zh-CN" altLang="en-US"/>
          </a:p>
          <a:p>
            <a:pPr lvl="3"/>
            <a:r>
              <a:rPr lang="en-US" altLang="zh-CN"/>
              <a:t>error:</a:t>
            </a:r>
            <a:r>
              <a:rPr lang="zh-CN" altLang="en-US"/>
              <a:t>错误提示</a:t>
            </a:r>
            <a:endParaRPr lang="zh-CN" altLang="en-US"/>
          </a:p>
          <a:p>
            <a:pPr lvl="3"/>
            <a:r>
              <a:rPr lang="en-US" altLang="zh-CN"/>
              <a:t>exception:</a:t>
            </a:r>
            <a:r>
              <a:rPr lang="zh-CN" altLang="en-US"/>
              <a:t>异常对象</a:t>
            </a:r>
            <a:endParaRPr lang="zh-CN" altLang="en-US"/>
          </a:p>
          <a:p>
            <a:pPr lvl="3"/>
            <a:r>
              <a:rPr lang="en-US" altLang="zh-CN"/>
              <a:t>message:</a:t>
            </a:r>
            <a:r>
              <a:rPr lang="zh-CN" altLang="en-US"/>
              <a:t>异常消息</a:t>
            </a:r>
            <a:endParaRPr lang="zh-CN" altLang="en-US"/>
          </a:p>
          <a:p>
            <a:pPr lvl="3"/>
            <a:r>
              <a:rPr lang="en-US" altLang="zh-CN"/>
              <a:t>errors:JSR303</a:t>
            </a:r>
            <a:r>
              <a:rPr lang="zh-CN" altLang="en-US"/>
              <a:t>数据校验的</a:t>
            </a:r>
            <a:r>
              <a:rPr lang="zh-CN" altLang="en-US" smtClean="0"/>
              <a:t>错误</a:t>
            </a:r>
            <a:endParaRPr lang="en-US" altLang="zh-CN" smtClean="0"/>
          </a:p>
          <a:p>
            <a:r>
              <a:rPr lang="en-US" altLang="zh-CN" smtClean="0"/>
              <a:t>2</a:t>
            </a:r>
            <a:r>
              <a:rPr lang="zh-CN" altLang="en-US" smtClean="0"/>
              <a:t>、没有</a:t>
            </a:r>
            <a:r>
              <a:rPr lang="zh-CN" altLang="en-US"/>
              <a:t>模板引擎</a:t>
            </a:r>
            <a:r>
              <a:rPr lang="en-US" altLang="zh-CN"/>
              <a:t>(</a:t>
            </a:r>
            <a:r>
              <a:rPr lang="zh-CN" altLang="en-US"/>
              <a:t>模板引擎</a:t>
            </a:r>
            <a:r>
              <a:rPr lang="zh-CN" altLang="en-US" smtClean="0"/>
              <a:t>找不到错误</a:t>
            </a:r>
            <a:r>
              <a:rPr lang="zh-CN" altLang="en-US"/>
              <a:t>页面</a:t>
            </a:r>
            <a:r>
              <a:rPr lang="en-US" altLang="zh-CN"/>
              <a:t>)</a:t>
            </a:r>
            <a:r>
              <a:rPr lang="zh-CN" altLang="en-US"/>
              <a:t>，静态资源文件夹下</a:t>
            </a:r>
            <a:r>
              <a:rPr lang="zh-CN" altLang="en-US" smtClean="0"/>
              <a:t>找</a:t>
            </a:r>
            <a:r>
              <a:rPr lang="zh-CN" altLang="en-US"/>
              <a:t>。</a:t>
            </a:r>
            <a:endParaRPr lang="en-US" altLang="zh-CN" smtClean="0"/>
          </a:p>
          <a:p>
            <a:r>
              <a:rPr lang="en-US" altLang="zh-CN" smtClean="0"/>
              <a:t>3</a:t>
            </a:r>
            <a:r>
              <a:rPr lang="zh-CN" altLang="en-US" smtClean="0"/>
              <a:t>、以上</a:t>
            </a:r>
            <a:r>
              <a:rPr lang="zh-CN" altLang="en-US"/>
              <a:t>都没有错误页面，就是默认来到</a:t>
            </a:r>
            <a:r>
              <a:rPr lang="en-US" altLang="zh-CN"/>
              <a:t>SpringBoot</a:t>
            </a:r>
            <a:r>
              <a:rPr lang="zh-CN" altLang="en-US"/>
              <a:t>默认的错误提示</a:t>
            </a:r>
            <a:r>
              <a:rPr lang="zh-CN" altLang="en-US" smtClean="0"/>
              <a:t>页面。</a:t>
            </a:r>
            <a:endParaRPr lang="en-US" altLang="zh-CN" smtClean="0"/>
          </a:p>
          <a:p>
            <a:endParaRPr lang="en-US" altLang="zh-CN"/>
          </a:p>
          <a:p>
            <a:r>
              <a:rPr lang="zh-CN" altLang="en-US" smtClean="0"/>
              <a:t>如何</a:t>
            </a:r>
            <a:r>
              <a:rPr lang="zh-CN" altLang="en-US"/>
              <a:t>定制错误的</a:t>
            </a:r>
            <a:r>
              <a:rPr lang="en-US" altLang="zh-CN"/>
              <a:t>json</a:t>
            </a:r>
            <a:r>
              <a:rPr lang="zh-CN" altLang="en-US" smtClean="0"/>
              <a:t>数据</a:t>
            </a:r>
            <a:r>
              <a:rPr lang="zh-CN" altLang="en-US"/>
              <a:t>：</a:t>
            </a:r>
            <a:endParaRPr lang="en-US" altLang="zh-CN" smtClean="0"/>
          </a:p>
          <a:p>
            <a:r>
              <a:rPr lang="en-US" altLang="zh-CN" smtClean="0"/>
              <a:t>1</a:t>
            </a:r>
            <a:r>
              <a:rPr lang="zh-CN" altLang="en-US" smtClean="0"/>
              <a:t>、自定义</a:t>
            </a:r>
            <a:r>
              <a:rPr lang="zh-CN" altLang="en-US"/>
              <a:t>异常处理</a:t>
            </a:r>
            <a:r>
              <a:rPr lang="en-US" altLang="zh-CN"/>
              <a:t>&amp;</a:t>
            </a:r>
            <a:r>
              <a:rPr lang="zh-CN" altLang="en-US"/>
              <a:t>返回定制</a:t>
            </a:r>
            <a:r>
              <a:rPr lang="en-US" altLang="zh-CN"/>
              <a:t>json</a:t>
            </a:r>
            <a:r>
              <a:rPr lang="zh-CN" altLang="en-US" smtClean="0"/>
              <a:t>数据</a:t>
            </a:r>
            <a:endParaRPr lang="en-US" altLang="zh-CN" smtClean="0"/>
          </a:p>
          <a:p>
            <a:r>
              <a:rPr lang="en-US" altLang="zh-CN" smtClean="0"/>
              <a:t>2</a:t>
            </a:r>
            <a:r>
              <a:rPr lang="zh-CN" altLang="en-US" smtClean="0"/>
              <a:t>、转发</a:t>
            </a:r>
            <a:r>
              <a:rPr lang="zh-CN" altLang="en-US"/>
              <a:t>到</a:t>
            </a:r>
            <a:r>
              <a:rPr lang="en-US" altLang="zh-CN"/>
              <a:t>/error</a:t>
            </a:r>
            <a:r>
              <a:rPr lang="zh-CN" altLang="en-US"/>
              <a:t>进行自适应响应效果</a:t>
            </a:r>
            <a:r>
              <a:rPr lang="zh-CN" altLang="en-US" smtClean="0"/>
              <a:t>处理</a:t>
            </a:r>
            <a:endParaRPr lang="en-US" altLang="zh-CN" smtClean="0"/>
          </a:p>
          <a:p>
            <a:r>
              <a:rPr lang="en-US" altLang="zh-CN" smtClean="0"/>
              <a:t>3</a:t>
            </a:r>
            <a:r>
              <a:rPr lang="zh-CN" altLang="en-US" smtClean="0"/>
              <a:t>、将我们</a:t>
            </a:r>
            <a:r>
              <a:rPr lang="zh-CN" altLang="en-US"/>
              <a:t>的定制数据携带出去</a:t>
            </a:r>
            <a:endParaRPr lang="zh-CN" altLang="en-US"/>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目标四：</a:t>
            </a:r>
            <a:r>
              <a:rPr lang="en-US" altLang="zh-CN"/>
              <a:t>Restful WebService</a:t>
            </a:r>
            <a:r>
              <a:rPr lang="zh-CN" altLang="en-US"/>
              <a:t>风格</a:t>
            </a:r>
            <a:r>
              <a:rPr lang="en-US" altLang="zh-CN"/>
              <a:t>web</a:t>
            </a:r>
            <a:r>
              <a:rPr lang="zh-CN" altLang="en-US"/>
              <a:t>实践</a:t>
            </a:r>
            <a:r>
              <a:rPr lang="en-US" altLang="zh-CN" smtClean="0"/>
              <a:t>-</a:t>
            </a:r>
            <a:r>
              <a:rPr lang="zh-CN" altLang="en-US" smtClean="0"/>
              <a:t>内嵌</a:t>
            </a:r>
            <a:r>
              <a:rPr lang="en-US" altLang="zh-CN" smtClean="0"/>
              <a:t>web</a:t>
            </a:r>
            <a:r>
              <a:rPr lang="zh-CN" altLang="en-US" smtClean="0"/>
              <a:t>容器</a:t>
            </a:r>
            <a:endParaRPr lang="zh-CN" altLang="en-US" dirty="0"/>
          </a:p>
        </p:txBody>
      </p:sp>
      <p:sp>
        <p:nvSpPr>
          <p:cNvPr id="3" name="内容占位符 2"/>
          <p:cNvSpPr>
            <a:spLocks noGrp="1"/>
          </p:cNvSpPr>
          <p:nvPr>
            <p:ph idx="1"/>
          </p:nvPr>
        </p:nvSpPr>
        <p:spPr>
          <a:xfrm>
            <a:off x="266700" y="1054100"/>
            <a:ext cx="11684000" cy="5588000"/>
          </a:xfrm>
        </p:spPr>
        <p:txBody>
          <a:bodyPr vert="horz" lIns="91440" tIns="45720" rIns="91440" bIns="45720" rtlCol="0">
            <a:normAutofit/>
          </a:bodyPr>
          <a:lstStyle/>
          <a:p>
            <a:pPr marL="0" lvl="2" indent="0">
              <a:spcBef>
                <a:spcPts val="1000"/>
              </a:spcBef>
              <a:buNone/>
            </a:pPr>
            <a:r>
              <a:rPr lang="en-US" altLang="zh-CN"/>
              <a:t>spring boot</a:t>
            </a:r>
            <a:r>
              <a:rPr lang="zh-CN" altLang="en-US"/>
              <a:t>内置了三种</a:t>
            </a:r>
            <a:r>
              <a:rPr lang="en-US" altLang="zh-CN"/>
              <a:t>servlet</a:t>
            </a:r>
            <a:r>
              <a:rPr lang="zh-CN" altLang="en-US"/>
              <a:t>容器：</a:t>
            </a:r>
            <a:r>
              <a:rPr lang="en-US" altLang="zh-CN"/>
              <a:t>tomcat</a:t>
            </a:r>
            <a:r>
              <a:rPr lang="zh-CN" altLang="en-US"/>
              <a:t>，</a:t>
            </a:r>
            <a:r>
              <a:rPr lang="en-US" altLang="zh-CN"/>
              <a:t>jetty</a:t>
            </a:r>
            <a:r>
              <a:rPr lang="zh-CN" altLang="en-US"/>
              <a:t>，</a:t>
            </a:r>
            <a:r>
              <a:rPr lang="en-US" altLang="zh-CN" smtClean="0"/>
              <a:t>undertow</a:t>
            </a:r>
            <a:endParaRPr lang="en-US" altLang="zh-CN" smtClean="0"/>
          </a:p>
          <a:p>
            <a:pPr marL="0" lvl="2" indent="0">
              <a:spcBef>
                <a:spcPts val="1000"/>
              </a:spcBef>
              <a:buNone/>
            </a:pPr>
            <a:r>
              <a:rPr lang="en-US" altLang="zh-CN" smtClean="0"/>
              <a:t>Spring Boot</a:t>
            </a:r>
            <a:r>
              <a:rPr lang="zh-CN" altLang="en-US" smtClean="0"/>
              <a:t>提供两种方式修改容器配置：</a:t>
            </a:r>
            <a:endParaRPr lang="en-US" altLang="zh-CN" smtClean="0"/>
          </a:p>
          <a:p>
            <a:pPr marL="0" lvl="2" indent="0">
              <a:spcBef>
                <a:spcPts val="1000"/>
              </a:spcBef>
              <a:buNone/>
            </a:pPr>
            <a:r>
              <a:rPr lang="zh-CN" altLang="en-US" smtClean="0"/>
              <a:t>方法一：配置文件修改：通用配置为</a:t>
            </a:r>
            <a:r>
              <a:rPr lang="en-US" altLang="zh-CN" smtClean="0"/>
              <a:t>server.xxx</a:t>
            </a:r>
            <a:r>
              <a:rPr lang="zh-CN" altLang="en-US" smtClean="0"/>
              <a:t>进行设置，当然还可以使用</a:t>
            </a:r>
            <a:r>
              <a:rPr lang="en-US" altLang="zh-CN" smtClean="0"/>
              <a:t>server.</a:t>
            </a:r>
            <a:r>
              <a:rPr lang="zh-CN" altLang="en-US" smtClean="0"/>
              <a:t>容器名（如</a:t>
            </a:r>
            <a:r>
              <a:rPr lang="en-US" altLang="zh-CN" smtClean="0"/>
              <a:t>tomcat</a:t>
            </a:r>
            <a:r>
              <a:rPr lang="zh-CN" altLang="en-US" smtClean="0"/>
              <a:t>）对特定容器进行设置。</a:t>
            </a:r>
            <a:endParaRPr lang="en-US" altLang="zh-CN" smtClean="0"/>
          </a:p>
          <a:p>
            <a:pPr marL="0" lvl="2" indent="0">
              <a:spcBef>
                <a:spcPts val="1000"/>
              </a:spcBef>
              <a:buNone/>
            </a:pPr>
            <a:r>
              <a:rPr lang="zh-CN" altLang="en-US" smtClean="0"/>
              <a:t>方法二：通过</a:t>
            </a:r>
            <a:r>
              <a:rPr lang="en-US" altLang="zh-CN" smtClean="0"/>
              <a:t>WebServerFactoryCustomizer</a:t>
            </a:r>
            <a:r>
              <a:rPr lang="zh-CN" altLang="en-US" smtClean="0"/>
              <a:t>进行程序注入。</a:t>
            </a:r>
            <a:r>
              <a:rPr lang="en-US" altLang="zh-CN" smtClean="0"/>
              <a:t>(XXXCustomizer)</a:t>
            </a:r>
            <a:endParaRPr lang="en-US" altLang="zh-CN"/>
          </a:p>
          <a:p>
            <a:pPr marL="0" lvl="2" indent="0">
              <a:spcBef>
                <a:spcPts val="1000"/>
              </a:spcBef>
              <a:buNone/>
            </a:pPr>
            <a:r>
              <a:rPr lang="zh-CN" altLang="en-US" smtClean="0"/>
              <a:t> </a:t>
            </a:r>
            <a:endParaRPr lang="en-US" altLang="zh-CN"/>
          </a:p>
        </p:txBody>
      </p:sp>
      <p:pic>
        <p:nvPicPr>
          <p:cNvPr id="4" name="图片 3"/>
          <p:cNvPicPr>
            <a:picLocks noChangeAspect="1"/>
          </p:cNvPicPr>
          <p:nvPr/>
        </p:nvPicPr>
        <p:blipFill>
          <a:blip r:embed="rId1"/>
          <a:stretch>
            <a:fillRect/>
          </a:stretch>
        </p:blipFill>
        <p:spPr>
          <a:xfrm>
            <a:off x="479425" y="3857625"/>
            <a:ext cx="4781550" cy="2476500"/>
          </a:xfrm>
          <a:prstGeom prst="rect">
            <a:avLst/>
          </a:prstGeom>
        </p:spPr>
      </p:pic>
      <p:pic>
        <p:nvPicPr>
          <p:cNvPr id="5" name="图片 4"/>
          <p:cNvPicPr>
            <a:picLocks noChangeAspect="1"/>
          </p:cNvPicPr>
          <p:nvPr/>
        </p:nvPicPr>
        <p:blipFill>
          <a:blip r:embed="rId2"/>
          <a:stretch>
            <a:fillRect/>
          </a:stretch>
        </p:blipFill>
        <p:spPr>
          <a:xfrm>
            <a:off x="5744514" y="3848100"/>
            <a:ext cx="4810125" cy="2486025"/>
          </a:xfrm>
          <a:prstGeom prst="rect">
            <a:avLst/>
          </a:prstGeom>
        </p:spPr>
      </p:pic>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mtClean="0"/>
              <a:t>目标四：</a:t>
            </a:r>
            <a:r>
              <a:rPr lang="en-US" altLang="zh-CN" smtClean="0"/>
              <a:t>Restful </a:t>
            </a:r>
            <a:r>
              <a:rPr lang="en-US" altLang="zh-CN"/>
              <a:t>WebService</a:t>
            </a:r>
            <a:r>
              <a:rPr lang="zh-CN" altLang="en-US"/>
              <a:t>风格</a:t>
            </a:r>
            <a:r>
              <a:rPr lang="en-US" altLang="zh-CN"/>
              <a:t>web</a:t>
            </a:r>
            <a:r>
              <a:rPr lang="zh-CN" altLang="en-US"/>
              <a:t>实践</a:t>
            </a:r>
            <a:r>
              <a:rPr lang="en-US" altLang="zh-CN" smtClean="0"/>
              <a:t>-</a:t>
            </a:r>
            <a:r>
              <a:rPr lang="zh-CN" altLang="en-US"/>
              <a:t>注册</a:t>
            </a:r>
            <a:r>
              <a:rPr lang="en-US" altLang="zh-CN" smtClean="0"/>
              <a:t>web</a:t>
            </a:r>
            <a:r>
              <a:rPr lang="zh-CN" altLang="en-US" smtClean="0"/>
              <a:t>容器</a:t>
            </a:r>
            <a:r>
              <a:rPr lang="en-US" altLang="zh-CN" smtClean="0"/>
              <a:t>Servlet</a:t>
            </a:r>
            <a:r>
              <a:rPr lang="zh-CN" altLang="en-US" smtClean="0"/>
              <a:t>三</a:t>
            </a:r>
            <a:r>
              <a:rPr lang="zh-CN" altLang="en-US"/>
              <a:t>大组件</a:t>
            </a:r>
            <a:endParaRPr lang="zh-CN" altLang="en-US" dirty="0"/>
          </a:p>
        </p:txBody>
      </p:sp>
      <p:sp>
        <p:nvSpPr>
          <p:cNvPr id="3" name="内容占位符 2"/>
          <p:cNvSpPr>
            <a:spLocks noGrp="1"/>
          </p:cNvSpPr>
          <p:nvPr>
            <p:ph idx="1"/>
          </p:nvPr>
        </p:nvSpPr>
        <p:spPr>
          <a:xfrm>
            <a:off x="355600" y="977900"/>
            <a:ext cx="10998200" cy="5313363"/>
          </a:xfrm>
        </p:spPr>
        <p:txBody>
          <a:bodyPr vert="horz" lIns="91440" tIns="45720" rIns="91440" bIns="45720" rtlCol="0">
            <a:normAutofit/>
          </a:bodyPr>
          <a:lstStyle/>
          <a:p>
            <a:pPr marL="0" indent="0">
              <a:buNone/>
            </a:pPr>
            <a:r>
              <a:rPr lang="zh-CN" altLang="en-US" smtClean="0"/>
              <a:t>注册</a:t>
            </a:r>
            <a:r>
              <a:rPr lang="en-US" altLang="zh-CN" smtClean="0"/>
              <a:t>Servlet</a:t>
            </a:r>
            <a:r>
              <a:rPr lang="zh-CN" altLang="en-US" smtClean="0"/>
              <a:t>、</a:t>
            </a:r>
            <a:r>
              <a:rPr lang="en-US" altLang="zh-CN" smtClean="0"/>
              <a:t>Filter</a:t>
            </a:r>
            <a:r>
              <a:rPr lang="zh-CN" altLang="en-US" smtClean="0"/>
              <a:t>、</a:t>
            </a:r>
            <a:r>
              <a:rPr lang="en-US" altLang="zh-CN" smtClean="0"/>
              <a:t>Listener</a:t>
            </a:r>
            <a:r>
              <a:rPr lang="zh-CN" altLang="en-US"/>
              <a:t>的</a:t>
            </a:r>
            <a:r>
              <a:rPr lang="en-US" altLang="zh-CN" smtClean="0"/>
              <a:t>web</a:t>
            </a:r>
            <a:r>
              <a:rPr lang="zh-CN" altLang="en-US" smtClean="0"/>
              <a:t>容器三大组件：</a:t>
            </a:r>
            <a:endParaRPr lang="en-US" altLang="zh-CN" smtClean="0"/>
          </a:p>
          <a:p>
            <a:pPr marL="0" indent="0">
              <a:buNone/>
            </a:pPr>
            <a:r>
              <a:rPr lang="en-US" altLang="zh-CN" smtClean="0"/>
              <a:t>ServletRegistrationBean</a:t>
            </a:r>
            <a:endParaRPr lang="en-US" altLang="zh-CN" smtClean="0"/>
          </a:p>
          <a:p>
            <a:pPr marL="0" indent="0">
              <a:buNone/>
            </a:pPr>
            <a:r>
              <a:rPr lang="en-US" altLang="zh-CN" smtClean="0"/>
              <a:t>FilterRegistrationBean</a:t>
            </a:r>
            <a:endParaRPr lang="en-US" altLang="zh-CN" smtClean="0"/>
          </a:p>
          <a:p>
            <a:pPr marL="0" indent="0">
              <a:buNone/>
            </a:pPr>
            <a:r>
              <a:rPr lang="en-US" altLang="zh-CN" smtClean="0"/>
              <a:t>ServletListenerRegistrationBean</a:t>
            </a:r>
            <a:endParaRPr lang="en-US" altLang="zh-CN" smtClean="0"/>
          </a:p>
          <a:p>
            <a:pPr marL="0" indent="0">
              <a:buNone/>
            </a:pPr>
            <a:endParaRPr lang="zh-CN" altLang="en-US" dirty="0"/>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t>第</a:t>
            </a:r>
            <a:r>
              <a:rPr lang="en-US" altLang="zh-CN" smtClean="0"/>
              <a:t>4</a:t>
            </a:r>
            <a:r>
              <a:rPr lang="zh-CN" altLang="en-US" smtClean="0"/>
              <a:t>章</a:t>
            </a:r>
            <a:r>
              <a:rPr lang="zh-CN" altLang="en-US"/>
              <a:t>总结</a:t>
            </a:r>
            <a:r>
              <a:rPr lang="en-US" altLang="zh-CN"/>
              <a:t>【</a:t>
            </a:r>
            <a:r>
              <a:rPr lang="en-US" altLang="zh-CN">
                <a:solidFill>
                  <a:schemeClr val="tx1">
                    <a:lumMod val="75000"/>
                    <a:lumOff val="25000"/>
                  </a:schemeClr>
                </a:solidFill>
              </a:rPr>
              <a:t> Spring </a:t>
            </a:r>
            <a:r>
              <a:rPr lang="en-US" altLang="zh-CN">
                <a:solidFill>
                  <a:schemeClr val="tx1">
                    <a:lumMod val="75000"/>
                    <a:lumOff val="25000"/>
                  </a:schemeClr>
                </a:solidFill>
              </a:rPr>
              <a:t>Boot</a:t>
            </a:r>
            <a:r>
              <a:rPr lang="zh-CN" altLang="en-US" smtClean="0">
                <a:solidFill>
                  <a:schemeClr val="tx1">
                    <a:lumMod val="75000"/>
                    <a:lumOff val="25000"/>
                  </a:schemeClr>
                </a:solidFill>
              </a:rPr>
              <a:t>与</a:t>
            </a:r>
            <a:r>
              <a:rPr lang="en-US" altLang="zh-CN" smtClean="0">
                <a:solidFill>
                  <a:schemeClr val="tx1">
                    <a:lumMod val="75000"/>
                    <a:lumOff val="25000"/>
                  </a:schemeClr>
                </a:solidFill>
              </a:rPr>
              <a:t>web </a:t>
            </a:r>
            <a:r>
              <a:rPr lang="zh-CN" altLang="en-US" smtClean="0">
                <a:solidFill>
                  <a:schemeClr val="tx1">
                    <a:lumMod val="75000"/>
                    <a:lumOff val="25000"/>
                  </a:schemeClr>
                </a:solidFill>
              </a:rPr>
              <a:t>开发</a:t>
            </a:r>
            <a:r>
              <a:rPr lang="en-US" altLang="zh-CN" smtClean="0"/>
              <a:t>】</a:t>
            </a:r>
            <a:endParaRPr lang="zh-CN" altLang="en-US" dirty="0"/>
          </a:p>
        </p:txBody>
      </p:sp>
      <p:sp>
        <p:nvSpPr>
          <p:cNvPr id="3" name="内容占位符 2"/>
          <p:cNvSpPr>
            <a:spLocks noGrp="1"/>
          </p:cNvSpPr>
          <p:nvPr>
            <p:ph idx="1"/>
          </p:nvPr>
        </p:nvSpPr>
        <p:spPr>
          <a:xfrm>
            <a:off x="355600" y="977900"/>
            <a:ext cx="10998200" cy="5313363"/>
          </a:xfrm>
        </p:spPr>
        <p:txBody>
          <a:bodyPr vert="horz" lIns="91440" tIns="45720" rIns="91440" bIns="45720" rtlCol="0">
            <a:normAutofit/>
          </a:bodyPr>
          <a:lstStyle/>
          <a:p>
            <a:pPr marL="0" indent="0">
              <a:buNone/>
            </a:pPr>
            <a:r>
              <a:rPr lang="zh-CN" altLang="en-US" smtClean="0"/>
              <a:t>通过本章学习，</a:t>
            </a:r>
            <a:r>
              <a:rPr lang="en-US" altLang="zh-CN"/>
              <a:t> </a:t>
            </a:r>
            <a:r>
              <a:rPr lang="zh-CN" altLang="en-US" smtClean="0"/>
              <a:t>学会</a:t>
            </a:r>
            <a:r>
              <a:rPr lang="en-US" altLang="zh-CN" smtClean="0"/>
              <a:t>Spring Boot</a:t>
            </a:r>
            <a:r>
              <a:rPr lang="zh-CN" altLang="en-US" smtClean="0"/>
              <a:t>静态资源处理、</a:t>
            </a:r>
            <a:r>
              <a:rPr lang="en-US" altLang="zh-CN" smtClean="0"/>
              <a:t>SpringMVC</a:t>
            </a:r>
            <a:r>
              <a:rPr lang="zh-CN" altLang="en-US"/>
              <a:t>自动</a:t>
            </a:r>
            <a:r>
              <a:rPr lang="zh-CN" altLang="en-US"/>
              <a:t>配置</a:t>
            </a:r>
            <a:r>
              <a:rPr lang="zh-CN" altLang="en-US" smtClean="0"/>
              <a:t>原理、</a:t>
            </a:r>
            <a:r>
              <a:rPr lang="en-US" altLang="zh-CN" smtClean="0"/>
              <a:t>Restful WebService</a:t>
            </a:r>
            <a:r>
              <a:rPr lang="zh-CN" altLang="en-US" smtClean="0"/>
              <a:t>风格项目开发、内嵌</a:t>
            </a:r>
            <a:r>
              <a:rPr lang="en-US" altLang="zh-CN" smtClean="0"/>
              <a:t>web</a:t>
            </a:r>
            <a:r>
              <a:rPr lang="zh-CN" altLang="en-US" smtClean="0"/>
              <a:t>容器等相关的</a:t>
            </a:r>
            <a:r>
              <a:rPr lang="en-US" altLang="zh-CN" smtClean="0"/>
              <a:t>web</a:t>
            </a:r>
            <a:r>
              <a:rPr lang="zh-CN" altLang="en-US" smtClean="0"/>
              <a:t>开发知识！</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第五章：</a:t>
            </a:r>
            <a:r>
              <a:rPr lang="sv-SE"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Boot</a:t>
            </a:r>
            <a:r>
              <a:rPr lang="zh-CN" altLang="sv-SE"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docker</a:t>
            </a:r>
            <a:r>
              <a:rPr lang="zh-CN" altLang="sv-SE"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容器</a:t>
            </a:r>
            <a:endParaRPr lang="zh-CN" altLang="sv-SE"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8" name="Content Placeholder 2"/>
          <p:cNvSpPr>
            <a:spLocks noGrp="1"/>
          </p:cNvSpPr>
          <p:nvPr>
            <p:ph idx="1"/>
          </p:nvPr>
        </p:nvSpPr>
        <p:spPr>
          <a:xfrm>
            <a:off x="838200" y="982133"/>
            <a:ext cx="10515600" cy="5309130"/>
          </a:xfrm>
        </p:spPr>
        <p:txBody>
          <a:bodyPr>
            <a:normAutofit/>
          </a:bodyPr>
          <a:lstStyle/>
          <a:p>
            <a:r>
              <a:rPr lang="zh-CN" altLang="en-US"/>
              <a:t>目标一</a:t>
            </a:r>
            <a:r>
              <a:rPr lang="zh-CN" altLang="en-US" smtClean="0"/>
              <a:t>：了解什么是</a:t>
            </a:r>
            <a:r>
              <a:rPr lang="en-US" altLang="zh-CN" smtClean="0"/>
              <a:t>docker</a:t>
            </a:r>
            <a:r>
              <a:rPr lang="zh-CN" altLang="en-US" smtClean="0"/>
              <a:t>容器</a:t>
            </a:r>
            <a:endParaRPr lang="en-US" altLang="zh-CN"/>
          </a:p>
          <a:p>
            <a:r>
              <a:rPr lang="zh-CN" altLang="en-US" smtClean="0"/>
              <a:t>目标二：了解</a:t>
            </a:r>
            <a:r>
              <a:rPr lang="en-US" altLang="zh-CN" smtClean="0"/>
              <a:t>docker</a:t>
            </a:r>
            <a:r>
              <a:rPr lang="zh-CN" altLang="en-US" smtClean="0"/>
              <a:t>核心组件</a:t>
            </a:r>
            <a:endParaRPr lang="en-US" altLang="zh-CN" smtClean="0"/>
          </a:p>
          <a:p>
            <a:r>
              <a:rPr lang="zh-CN" altLang="en-US" smtClean="0"/>
              <a:t>目标三：学会安装</a:t>
            </a:r>
            <a:r>
              <a:rPr lang="en-US" altLang="zh-CN" smtClean="0"/>
              <a:t>docker</a:t>
            </a:r>
            <a:endParaRPr lang="en-US" altLang="zh-CN" smtClean="0"/>
          </a:p>
          <a:p>
            <a:r>
              <a:rPr lang="zh-CN" altLang="en-US" smtClean="0"/>
              <a:t>目标四：学会</a:t>
            </a:r>
            <a:r>
              <a:rPr lang="en-US" altLang="zh-CN" smtClean="0"/>
              <a:t>docker</a:t>
            </a:r>
            <a:r>
              <a:rPr lang="zh-CN" altLang="en-US" smtClean="0"/>
              <a:t>的常用命令</a:t>
            </a:r>
            <a:endParaRPr lang="en-US" altLang="zh-CN" smtClean="0"/>
          </a:p>
          <a:p>
            <a:r>
              <a:rPr lang="zh-CN" altLang="en-US"/>
              <a:t>目标</a:t>
            </a:r>
            <a:r>
              <a:rPr lang="zh-CN" altLang="en-US" smtClean="0"/>
              <a:t>五</a:t>
            </a:r>
            <a:r>
              <a:rPr lang="zh-CN" altLang="en-US"/>
              <a:t>：</a:t>
            </a:r>
            <a:r>
              <a:rPr lang="zh-CN" altLang="en-US" smtClean="0"/>
              <a:t>学会</a:t>
            </a:r>
            <a:r>
              <a:rPr lang="en-US" altLang="zh-CN"/>
              <a:t>docker</a:t>
            </a:r>
            <a:r>
              <a:rPr lang="zh-CN" altLang="en-US"/>
              <a:t>容器</a:t>
            </a:r>
            <a:r>
              <a:rPr lang="zh-CN" altLang="en-US" smtClean="0"/>
              <a:t>操作（</a:t>
            </a:r>
            <a:r>
              <a:rPr lang="en-US" altLang="zh-CN" smtClean="0"/>
              <a:t>mysql</a:t>
            </a:r>
            <a:r>
              <a:rPr lang="zh-CN" altLang="en-US" smtClean="0"/>
              <a:t>实践）</a:t>
            </a:r>
            <a:endParaRPr lang="zh-CN" altLang="en-US"/>
          </a:p>
          <a:p>
            <a:endParaRPr lang="en-US" dirty="0"/>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目标一：了解什么是</a:t>
            </a:r>
            <a:r>
              <a:rPr lang="en-US" altLang="zh-CN"/>
              <a:t>docker</a:t>
            </a:r>
            <a:r>
              <a:rPr lang="zh-CN" altLang="en-US"/>
              <a:t>容器</a:t>
            </a:r>
            <a:endParaRPr lang="en-US" altLang="zh-CN"/>
          </a:p>
        </p:txBody>
      </p:sp>
      <p:sp>
        <p:nvSpPr>
          <p:cNvPr id="3" name="文本框 2"/>
          <p:cNvSpPr txBox="1"/>
          <p:nvPr/>
        </p:nvSpPr>
        <p:spPr>
          <a:xfrm>
            <a:off x="173508" y="1181100"/>
            <a:ext cx="55092" cy="369332"/>
          </a:xfrm>
          <a:prstGeom prst="rect">
            <a:avLst/>
          </a:prstGeom>
          <a:noFill/>
        </p:spPr>
        <p:txBody>
          <a:bodyPr wrap="square" rtlCol="0">
            <a:spAutoFit/>
          </a:bodyPr>
          <a:lstStyle/>
          <a:p>
            <a:endParaRPr lang="zh-CN" altLang="en-US"/>
          </a:p>
        </p:txBody>
      </p:sp>
      <p:sp>
        <p:nvSpPr>
          <p:cNvPr id="4" name="文本框 3"/>
          <p:cNvSpPr txBox="1"/>
          <p:nvPr/>
        </p:nvSpPr>
        <p:spPr>
          <a:xfrm>
            <a:off x="228600" y="1041400"/>
            <a:ext cx="11379200" cy="6124754"/>
          </a:xfrm>
          <a:prstGeom prst="rect">
            <a:avLst/>
          </a:prstGeom>
          <a:noFill/>
        </p:spPr>
        <p:txBody>
          <a:bodyPr wrap="square" rtlCol="0">
            <a:spAutoFit/>
          </a:bodyPr>
          <a:lstStyle/>
          <a:p>
            <a:r>
              <a:rPr lang="en-US" altLang="zh-CN" sz="2800"/>
              <a:t>Docker</a:t>
            </a:r>
            <a:r>
              <a:rPr lang="zh-CN" altLang="en-US" sz="2800"/>
              <a:t>是一个开源的引擎，可以轻松的为任何应用创建一个轻量级的、可移植的、自给自足的容器。开发者在开发环境中编译测试通过的容器可以批量地在生产环境中部署，包括</a:t>
            </a:r>
            <a:r>
              <a:rPr lang="en-US" altLang="zh-CN" sz="2800"/>
              <a:t>VMs</a:t>
            </a:r>
            <a:r>
              <a:rPr lang="zh-CN" altLang="en-US" sz="2800"/>
              <a:t>（虚拟机）、</a:t>
            </a:r>
            <a:r>
              <a:rPr lang="en-US" altLang="zh-CN" sz="2800"/>
              <a:t>bare metal</a:t>
            </a:r>
            <a:r>
              <a:rPr lang="zh-CN" altLang="en-US" sz="2800"/>
              <a:t>、</a:t>
            </a:r>
            <a:r>
              <a:rPr lang="en-US" altLang="zh-CN" sz="2800"/>
              <a:t>OpenStack </a:t>
            </a:r>
            <a:r>
              <a:rPr lang="zh-CN" altLang="en-US" sz="2800"/>
              <a:t>集群和其他的基础</a:t>
            </a:r>
            <a:r>
              <a:rPr lang="zh-CN" altLang="en-US" sz="2800"/>
              <a:t>应用</a:t>
            </a:r>
            <a:r>
              <a:rPr lang="zh-CN" altLang="en-US" sz="2800" smtClean="0"/>
              <a:t>平台。</a:t>
            </a:r>
            <a:endParaRPr lang="en-US" altLang="zh-CN" sz="2800"/>
          </a:p>
          <a:p>
            <a:r>
              <a:rPr lang="en-US" altLang="zh-CN" sz="2800"/>
              <a:t>Docker</a:t>
            </a:r>
            <a:r>
              <a:rPr lang="zh-CN" altLang="en-US" sz="2800"/>
              <a:t>容器完全使用沙箱机制，相互之间不会有任何接口（类似 </a:t>
            </a:r>
            <a:r>
              <a:rPr lang="en-US" altLang="zh-CN" sz="2800"/>
              <a:t>iPhone </a:t>
            </a:r>
            <a:r>
              <a:rPr lang="zh-CN" altLang="en-US" sz="2800"/>
              <a:t>的 </a:t>
            </a:r>
            <a:r>
              <a:rPr lang="en-US" altLang="zh-CN" sz="2800"/>
              <a:t>app</a:t>
            </a:r>
            <a:r>
              <a:rPr lang="zh-CN" altLang="en-US" sz="2800"/>
              <a:t>）</a:t>
            </a:r>
            <a:r>
              <a:rPr lang="en-US" altLang="zh-CN" sz="2800"/>
              <a:t>,</a:t>
            </a:r>
            <a:r>
              <a:rPr lang="zh-CN" altLang="en-US" sz="2800"/>
              <a:t>更重要的是</a:t>
            </a:r>
            <a:r>
              <a:rPr lang="zh-CN" altLang="en-US" sz="2800" b="1">
                <a:solidFill>
                  <a:srgbClr val="C00000"/>
                </a:solidFill>
              </a:rPr>
              <a:t>容器性能开销极低</a:t>
            </a:r>
            <a:endParaRPr lang="zh-CN" altLang="en-US" sz="2800" b="1">
              <a:solidFill>
                <a:srgbClr val="C00000"/>
              </a:solidFill>
            </a:endParaRPr>
          </a:p>
          <a:p>
            <a:endParaRPr lang="en-US" altLang="zh-CN" sz="2800"/>
          </a:p>
          <a:p>
            <a:r>
              <a:rPr lang="en-US" altLang="zh-CN" sz="2800"/>
              <a:t>Docker</a:t>
            </a:r>
            <a:r>
              <a:rPr lang="zh-CN" altLang="en-US" sz="2800"/>
              <a:t>通常用于如下</a:t>
            </a:r>
            <a:r>
              <a:rPr lang="zh-CN" altLang="en-US" sz="2800" smtClean="0"/>
              <a:t>场景：</a:t>
            </a:r>
            <a:endParaRPr lang="zh-CN" altLang="en-US" sz="2800"/>
          </a:p>
          <a:p>
            <a:pPr marL="914400" lvl="1" indent="-457200">
              <a:buFont typeface="Arial" panose="020B0604020202020204" pitchFamily="34" charset="0"/>
              <a:buChar char="•"/>
            </a:pPr>
            <a:r>
              <a:rPr lang="en-US" altLang="zh-CN" sz="2800"/>
              <a:t>web</a:t>
            </a:r>
            <a:r>
              <a:rPr lang="zh-CN" altLang="en-US" sz="2800"/>
              <a:t>应用的自动化打包和发布</a:t>
            </a:r>
            <a:endParaRPr lang="zh-CN" altLang="en-US" sz="2800"/>
          </a:p>
          <a:p>
            <a:pPr marL="914400" lvl="1" indent="-457200">
              <a:buFont typeface="Arial" panose="020B0604020202020204" pitchFamily="34" charset="0"/>
              <a:buChar char="•"/>
            </a:pPr>
            <a:r>
              <a:rPr lang="zh-CN" altLang="en-US" sz="2800"/>
              <a:t>自动化测试和持续集成、发布</a:t>
            </a:r>
            <a:endParaRPr lang="zh-CN" altLang="en-US" sz="2800"/>
          </a:p>
          <a:p>
            <a:pPr marL="914400" lvl="1" indent="-457200">
              <a:buFont typeface="Arial" panose="020B0604020202020204" pitchFamily="34" charset="0"/>
              <a:buChar char="•"/>
            </a:pPr>
            <a:r>
              <a:rPr lang="zh-CN" altLang="en-US" sz="2800"/>
              <a:t>在服务型环境中部署和调整数据库或其他的后台应用</a:t>
            </a:r>
            <a:endParaRPr lang="zh-CN" altLang="en-US" sz="2800"/>
          </a:p>
          <a:p>
            <a:pPr marL="914400" lvl="1" indent="-457200">
              <a:buFont typeface="Arial" panose="020B0604020202020204" pitchFamily="34" charset="0"/>
              <a:buChar char="•"/>
            </a:pPr>
            <a:r>
              <a:rPr lang="zh-CN" altLang="en-US" sz="2800"/>
              <a:t>从头编译或者扩展现有的</a:t>
            </a:r>
            <a:r>
              <a:rPr lang="en-US" altLang="zh-CN" sz="2800"/>
              <a:t>OpenShift</a:t>
            </a:r>
            <a:r>
              <a:rPr lang="zh-CN" altLang="en-US" sz="2800"/>
              <a:t>或</a:t>
            </a:r>
            <a:r>
              <a:rPr lang="en-US" altLang="zh-CN" sz="2800"/>
              <a:t>Cloud Foundry</a:t>
            </a:r>
            <a:r>
              <a:rPr lang="zh-CN" altLang="en-US" sz="2800"/>
              <a:t>平台来搭建自己的</a:t>
            </a:r>
            <a:r>
              <a:rPr lang="en-US" altLang="zh-CN" sz="2800"/>
              <a:t>PaaS</a:t>
            </a:r>
            <a:r>
              <a:rPr lang="zh-CN" altLang="en-US" sz="2800"/>
              <a:t>环境</a:t>
            </a:r>
            <a:endParaRPr lang="zh-CN" altLang="en-US" sz="2800"/>
          </a:p>
          <a:p>
            <a:endParaRPr lang="zh-CN" altLang="en-US" sz="280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90914" y="3225800"/>
            <a:ext cx="3173240" cy="2095182"/>
          </a:xfrm>
          <a:prstGeom prst="rect">
            <a:avLst/>
          </a:prstGeom>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第三章：</a:t>
            </a:r>
            <a:r>
              <a:rPr lang="en-US" altLang="zh-CN"/>
              <a:t>Spring Boot</a:t>
            </a:r>
            <a:r>
              <a:rPr lang="zh-CN" altLang="en-US"/>
              <a:t>与日志</a:t>
            </a:r>
            <a:endParaRPr lang="en-US" altLang="zh-CN"/>
          </a:p>
        </p:txBody>
      </p:sp>
      <p:sp>
        <p:nvSpPr>
          <p:cNvPr id="3" name="Content Placeholder 2"/>
          <p:cNvSpPr>
            <a:spLocks noGrp="1"/>
          </p:cNvSpPr>
          <p:nvPr>
            <p:ph idx="1"/>
          </p:nvPr>
        </p:nvSpPr>
        <p:spPr>
          <a:xfrm>
            <a:off x="838200" y="982133"/>
            <a:ext cx="10515600" cy="5309130"/>
          </a:xfrm>
        </p:spPr>
        <p:txBody>
          <a:bodyPr>
            <a:normAutofit/>
          </a:bodyPr>
          <a:lstStyle/>
          <a:p>
            <a:r>
              <a:rPr lang="zh-CN" altLang="en-US"/>
              <a:t>目标一</a:t>
            </a:r>
            <a:r>
              <a:rPr lang="zh-CN" altLang="en-US" smtClean="0"/>
              <a:t>：理解日志框架设计思想</a:t>
            </a:r>
            <a:endParaRPr lang="en-US" altLang="zh-CN"/>
          </a:p>
          <a:p>
            <a:r>
              <a:rPr lang="zh-CN" altLang="en-US" smtClean="0"/>
              <a:t>目标二：理解</a:t>
            </a:r>
            <a:r>
              <a:rPr lang="en-US" altLang="zh-CN" smtClean="0"/>
              <a:t>Spring Boot</a:t>
            </a:r>
            <a:r>
              <a:rPr lang="zh-CN" altLang="en-US" smtClean="0"/>
              <a:t>日志依赖原理</a:t>
            </a:r>
            <a:endParaRPr lang="en-US" altLang="zh-CN" smtClean="0"/>
          </a:p>
          <a:p>
            <a:r>
              <a:rPr lang="zh-CN" altLang="en-US" smtClean="0"/>
              <a:t>目标三：理解</a:t>
            </a:r>
            <a:r>
              <a:rPr lang="en-US" altLang="zh-CN" smtClean="0"/>
              <a:t>Spring Boot</a:t>
            </a:r>
            <a:r>
              <a:rPr lang="zh-CN" altLang="en-US" smtClean="0"/>
              <a:t>日志默认配置</a:t>
            </a:r>
            <a:endParaRPr lang="en-US" altLang="zh-CN" smtClean="0"/>
          </a:p>
          <a:p>
            <a:r>
              <a:rPr lang="zh-CN" altLang="en-US" smtClean="0"/>
              <a:t>目标四：熟悉</a:t>
            </a:r>
            <a:r>
              <a:rPr lang="en-US" altLang="zh-CN" smtClean="0"/>
              <a:t>Spring Boot</a:t>
            </a:r>
            <a:r>
              <a:rPr lang="zh-CN" altLang="en-US" smtClean="0"/>
              <a:t>自定义日志</a:t>
            </a:r>
            <a:endParaRPr lang="en-US" altLang="zh-CN" smtClean="0"/>
          </a:p>
          <a:p>
            <a:r>
              <a:rPr lang="zh-CN" altLang="en-US" smtClean="0"/>
              <a:t>目标五：</a:t>
            </a:r>
            <a:r>
              <a:rPr lang="en-US" altLang="zh-CN" smtClean="0"/>
              <a:t>Spring Boot</a:t>
            </a:r>
            <a:r>
              <a:rPr lang="zh-CN" altLang="en-US" smtClean="0"/>
              <a:t>切换日志框架</a:t>
            </a:r>
            <a:endParaRPr lang="en-US"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193670" cy="5218595"/>
          </a:xfrm>
        </p:spPr>
        <p:txBody>
          <a:bodyPr vert="horz" lIns="91440" tIns="45720" rIns="91440" bIns="45720" rtlCol="0">
            <a:noAutofit/>
          </a:bodyPr>
          <a:lstStyle/>
          <a:p>
            <a:r>
              <a:rPr lang="en-US" altLang="zh-CN" sz="2400">
                <a:solidFill>
                  <a:schemeClr val="tx1">
                    <a:lumMod val="75000"/>
                    <a:lumOff val="25000"/>
                  </a:schemeClr>
                </a:solidFill>
              </a:rPr>
              <a:t>docker</a:t>
            </a:r>
            <a:r>
              <a:rPr lang="zh-CN" altLang="en-US" sz="2400">
                <a:solidFill>
                  <a:schemeClr val="tx1">
                    <a:lumMod val="75000"/>
                    <a:lumOff val="25000"/>
                  </a:schemeClr>
                </a:solidFill>
              </a:rPr>
              <a:t>主机</a:t>
            </a:r>
            <a:r>
              <a:rPr lang="en-US" altLang="zh-CN" sz="2400">
                <a:solidFill>
                  <a:schemeClr val="tx1">
                    <a:lumMod val="75000"/>
                    <a:lumOff val="25000"/>
                  </a:schemeClr>
                </a:solidFill>
              </a:rPr>
              <a:t>(Host):</a:t>
            </a:r>
            <a:r>
              <a:rPr lang="zh-CN" altLang="en-US" sz="2400">
                <a:solidFill>
                  <a:schemeClr val="tx1">
                    <a:lumMod val="75000"/>
                    <a:lumOff val="25000"/>
                  </a:schemeClr>
                </a:solidFill>
              </a:rPr>
              <a:t>安装了</a:t>
            </a:r>
            <a:r>
              <a:rPr lang="en-US" altLang="zh-CN" sz="2400">
                <a:solidFill>
                  <a:schemeClr val="tx1">
                    <a:lumMod val="75000"/>
                    <a:lumOff val="25000"/>
                  </a:schemeClr>
                </a:solidFill>
              </a:rPr>
              <a:t>Docker</a:t>
            </a:r>
            <a:r>
              <a:rPr lang="zh-CN" altLang="en-US" sz="2400">
                <a:solidFill>
                  <a:schemeClr val="tx1">
                    <a:lumMod val="75000"/>
                    <a:lumOff val="25000"/>
                  </a:schemeClr>
                </a:solidFill>
              </a:rPr>
              <a:t>程序的机器</a:t>
            </a:r>
            <a:r>
              <a:rPr lang="en-US" altLang="zh-CN" sz="2400">
                <a:solidFill>
                  <a:schemeClr val="tx1">
                    <a:lumMod val="75000"/>
                    <a:lumOff val="25000"/>
                  </a:schemeClr>
                </a:solidFill>
              </a:rPr>
              <a:t>(Docker</a:t>
            </a:r>
            <a:r>
              <a:rPr lang="zh-CN" altLang="en-US" sz="2400">
                <a:solidFill>
                  <a:schemeClr val="tx1">
                    <a:lumMod val="75000"/>
                    <a:lumOff val="25000"/>
                  </a:schemeClr>
                </a:solidFill>
              </a:rPr>
              <a:t>直接安装在操作系统之上</a:t>
            </a:r>
            <a:r>
              <a:rPr lang="en-US" altLang="zh-CN" sz="2400" smtClean="0">
                <a:solidFill>
                  <a:schemeClr val="tx1">
                    <a:lumMod val="75000"/>
                    <a:lumOff val="25000"/>
                  </a:schemeClr>
                </a:solidFill>
              </a:rPr>
              <a:t>) </a:t>
            </a:r>
            <a:endParaRPr lang="en-US" altLang="zh-CN" sz="2400" smtClean="0">
              <a:solidFill>
                <a:schemeClr val="tx1">
                  <a:lumMod val="75000"/>
                  <a:lumOff val="25000"/>
                </a:schemeClr>
              </a:solidFill>
            </a:endParaRPr>
          </a:p>
          <a:p>
            <a:r>
              <a:rPr lang="en-US" altLang="zh-CN" sz="2400" smtClean="0">
                <a:solidFill>
                  <a:schemeClr val="tx1">
                    <a:lumMod val="75000"/>
                    <a:lumOff val="25000"/>
                  </a:schemeClr>
                </a:solidFill>
              </a:rPr>
              <a:t>docker</a:t>
            </a:r>
            <a:r>
              <a:rPr lang="zh-CN" altLang="en-US" sz="2400">
                <a:solidFill>
                  <a:schemeClr val="tx1">
                    <a:lumMod val="75000"/>
                    <a:lumOff val="25000"/>
                  </a:schemeClr>
                </a:solidFill>
              </a:rPr>
              <a:t>客户端</a:t>
            </a:r>
            <a:r>
              <a:rPr lang="en-US" altLang="zh-CN" sz="2400">
                <a:solidFill>
                  <a:schemeClr val="tx1">
                    <a:lumMod val="75000"/>
                    <a:lumOff val="25000"/>
                  </a:schemeClr>
                </a:solidFill>
              </a:rPr>
              <a:t>(Client):</a:t>
            </a:r>
            <a:r>
              <a:rPr lang="zh-CN" altLang="en-US" sz="2400">
                <a:solidFill>
                  <a:schemeClr val="tx1">
                    <a:lumMod val="75000"/>
                    <a:lumOff val="25000"/>
                  </a:schemeClr>
                </a:solidFill>
              </a:rPr>
              <a:t>连接</a:t>
            </a:r>
            <a:r>
              <a:rPr lang="en-US" altLang="zh-CN" sz="2400">
                <a:solidFill>
                  <a:schemeClr val="tx1">
                    <a:lumMod val="75000"/>
                    <a:lumOff val="25000"/>
                  </a:schemeClr>
                </a:solidFill>
              </a:rPr>
              <a:t>docker</a:t>
            </a:r>
            <a:r>
              <a:rPr lang="zh-CN" altLang="en-US" sz="2400">
                <a:solidFill>
                  <a:schemeClr val="tx1">
                    <a:lumMod val="75000"/>
                    <a:lumOff val="25000"/>
                  </a:schemeClr>
                </a:solidFill>
              </a:rPr>
              <a:t>主机进行</a:t>
            </a:r>
            <a:r>
              <a:rPr lang="zh-CN" altLang="en-US" sz="2400" smtClean="0">
                <a:solidFill>
                  <a:schemeClr val="tx1">
                    <a:lumMod val="75000"/>
                    <a:lumOff val="25000"/>
                  </a:schemeClr>
                </a:solidFill>
              </a:rPr>
              <a:t>操作</a:t>
            </a:r>
            <a:endParaRPr lang="en-US" altLang="zh-CN" sz="2400" smtClean="0">
              <a:solidFill>
                <a:schemeClr val="tx1">
                  <a:lumMod val="75000"/>
                  <a:lumOff val="25000"/>
                </a:schemeClr>
              </a:solidFill>
            </a:endParaRPr>
          </a:p>
          <a:p>
            <a:r>
              <a:rPr lang="en-US" altLang="zh-CN" sz="2400" smtClean="0">
                <a:solidFill>
                  <a:schemeClr val="tx1">
                    <a:lumMod val="75000"/>
                    <a:lumOff val="25000"/>
                  </a:schemeClr>
                </a:solidFill>
              </a:rPr>
              <a:t>docker</a:t>
            </a:r>
            <a:r>
              <a:rPr lang="zh-CN" altLang="en-US" sz="2400">
                <a:solidFill>
                  <a:schemeClr val="tx1">
                    <a:lumMod val="75000"/>
                    <a:lumOff val="25000"/>
                  </a:schemeClr>
                </a:solidFill>
              </a:rPr>
              <a:t>仓库</a:t>
            </a:r>
            <a:r>
              <a:rPr lang="en-US" altLang="zh-CN" sz="2400">
                <a:solidFill>
                  <a:schemeClr val="tx1">
                    <a:lumMod val="75000"/>
                    <a:lumOff val="25000"/>
                  </a:schemeClr>
                </a:solidFill>
              </a:rPr>
              <a:t>(Registry):</a:t>
            </a:r>
            <a:r>
              <a:rPr lang="zh-CN" altLang="en-US" sz="2400">
                <a:solidFill>
                  <a:schemeClr val="tx1">
                    <a:lumMod val="75000"/>
                    <a:lumOff val="25000"/>
                  </a:schemeClr>
                </a:solidFill>
              </a:rPr>
              <a:t>用来保存各种打包好的软件</a:t>
            </a:r>
            <a:r>
              <a:rPr lang="zh-CN" altLang="en-US" sz="2400" smtClean="0">
                <a:solidFill>
                  <a:schemeClr val="tx1">
                    <a:lumMod val="75000"/>
                    <a:lumOff val="25000"/>
                  </a:schemeClr>
                </a:solidFill>
              </a:rPr>
              <a:t>镜像</a:t>
            </a:r>
            <a:endParaRPr lang="en-US" altLang="zh-CN" sz="2400" smtClean="0">
              <a:solidFill>
                <a:schemeClr val="tx1">
                  <a:lumMod val="75000"/>
                  <a:lumOff val="25000"/>
                </a:schemeClr>
              </a:solidFill>
            </a:endParaRPr>
          </a:p>
          <a:p>
            <a:r>
              <a:rPr lang="en-US" altLang="zh-CN" sz="2400" smtClean="0">
                <a:solidFill>
                  <a:schemeClr val="tx1">
                    <a:lumMod val="75000"/>
                    <a:lumOff val="25000"/>
                  </a:schemeClr>
                </a:solidFill>
              </a:rPr>
              <a:t>docker</a:t>
            </a:r>
            <a:r>
              <a:rPr lang="zh-CN" altLang="en-US" sz="2400">
                <a:solidFill>
                  <a:schemeClr val="tx1">
                    <a:lumMod val="75000"/>
                    <a:lumOff val="25000"/>
                  </a:schemeClr>
                </a:solidFill>
              </a:rPr>
              <a:t>镜像</a:t>
            </a:r>
            <a:r>
              <a:rPr lang="en-US" altLang="zh-CN" sz="2400">
                <a:solidFill>
                  <a:schemeClr val="tx1">
                    <a:lumMod val="75000"/>
                    <a:lumOff val="25000"/>
                  </a:schemeClr>
                </a:solidFill>
              </a:rPr>
              <a:t>(Images):</a:t>
            </a:r>
            <a:r>
              <a:rPr lang="zh-CN" altLang="en-US" sz="2400">
                <a:solidFill>
                  <a:schemeClr val="tx1">
                    <a:lumMod val="75000"/>
                    <a:lumOff val="25000"/>
                  </a:schemeClr>
                </a:solidFill>
              </a:rPr>
              <a:t>软件打包好的镜像</a:t>
            </a:r>
            <a:r>
              <a:rPr lang="en-US" altLang="zh-CN" sz="2400">
                <a:solidFill>
                  <a:schemeClr val="tx1">
                    <a:lumMod val="75000"/>
                    <a:lumOff val="25000"/>
                  </a:schemeClr>
                </a:solidFill>
              </a:rPr>
              <a:t>;</a:t>
            </a:r>
            <a:r>
              <a:rPr lang="zh-CN" altLang="en-US" sz="2400">
                <a:solidFill>
                  <a:schemeClr val="tx1">
                    <a:lumMod val="75000"/>
                    <a:lumOff val="25000"/>
                  </a:schemeClr>
                </a:solidFill>
              </a:rPr>
              <a:t>放在</a:t>
            </a:r>
            <a:r>
              <a:rPr lang="en-US" altLang="zh-CN" sz="2400">
                <a:solidFill>
                  <a:schemeClr val="tx1">
                    <a:lumMod val="75000"/>
                    <a:lumOff val="25000"/>
                  </a:schemeClr>
                </a:solidFill>
              </a:rPr>
              <a:t>docker</a:t>
            </a:r>
            <a:r>
              <a:rPr lang="zh-CN" altLang="en-US" sz="2400">
                <a:solidFill>
                  <a:schemeClr val="tx1">
                    <a:lumMod val="75000"/>
                    <a:lumOff val="25000"/>
                  </a:schemeClr>
                </a:solidFill>
              </a:rPr>
              <a:t>仓库</a:t>
            </a:r>
            <a:r>
              <a:rPr lang="zh-CN" altLang="en-US" sz="2400" smtClean="0">
                <a:solidFill>
                  <a:schemeClr val="tx1">
                    <a:lumMod val="75000"/>
                    <a:lumOff val="25000"/>
                  </a:schemeClr>
                </a:solidFill>
              </a:rPr>
              <a:t>中</a:t>
            </a:r>
            <a:endParaRPr lang="en-US" altLang="zh-CN" sz="2400" smtClean="0">
              <a:solidFill>
                <a:schemeClr val="tx1">
                  <a:lumMod val="75000"/>
                  <a:lumOff val="25000"/>
                </a:schemeClr>
              </a:solidFill>
            </a:endParaRPr>
          </a:p>
          <a:p>
            <a:r>
              <a:rPr lang="en-US" altLang="zh-CN" sz="2400" smtClean="0">
                <a:solidFill>
                  <a:schemeClr val="tx1">
                    <a:lumMod val="75000"/>
                    <a:lumOff val="25000"/>
                  </a:schemeClr>
                </a:solidFill>
              </a:rPr>
              <a:t>docker</a:t>
            </a:r>
            <a:r>
              <a:rPr lang="zh-CN" altLang="en-US" sz="2400">
                <a:solidFill>
                  <a:schemeClr val="tx1">
                    <a:lumMod val="75000"/>
                    <a:lumOff val="25000"/>
                  </a:schemeClr>
                </a:solidFill>
              </a:rPr>
              <a:t>容器</a:t>
            </a:r>
            <a:r>
              <a:rPr lang="en-US" altLang="zh-CN" sz="2400">
                <a:solidFill>
                  <a:schemeClr val="tx1">
                    <a:lumMod val="75000"/>
                    <a:lumOff val="25000"/>
                  </a:schemeClr>
                </a:solidFill>
              </a:rPr>
              <a:t>(Container):</a:t>
            </a:r>
            <a:r>
              <a:rPr lang="zh-CN" altLang="en-US" sz="2400">
                <a:solidFill>
                  <a:schemeClr val="tx1">
                    <a:lumMod val="75000"/>
                    <a:lumOff val="25000"/>
                  </a:schemeClr>
                </a:solidFill>
              </a:rPr>
              <a:t>镜像启动后的实例称为一个容器</a:t>
            </a:r>
            <a:r>
              <a:rPr lang="en-US" altLang="zh-CN" sz="2400">
                <a:solidFill>
                  <a:schemeClr val="tx1">
                    <a:lumMod val="75000"/>
                    <a:lumOff val="25000"/>
                  </a:schemeClr>
                </a:solidFill>
              </a:rPr>
              <a:t>;</a:t>
            </a:r>
            <a:r>
              <a:rPr lang="zh-CN" altLang="en-US" sz="2400">
                <a:solidFill>
                  <a:schemeClr val="tx1">
                    <a:lumMod val="75000"/>
                    <a:lumOff val="25000"/>
                  </a:schemeClr>
                </a:solidFill>
              </a:rPr>
              <a:t>容器是独立运行的一个或一组</a:t>
            </a:r>
            <a:r>
              <a:rPr lang="zh-CN" altLang="en-US" sz="2400" smtClean="0">
                <a:solidFill>
                  <a:schemeClr val="tx1">
                    <a:lumMod val="75000"/>
                    <a:lumOff val="25000"/>
                  </a:schemeClr>
                </a:solidFill>
              </a:rPr>
              <a:t>应用</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二：了解</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docker</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核心</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组件</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二：了解</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docker</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核心</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组件</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1014" y="850007"/>
            <a:ext cx="7417686" cy="5624241"/>
          </a:xfrm>
          <a:prstGeom prst="rect">
            <a:avLst/>
          </a:prstGeom>
        </p:spPr>
      </p:pic>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目标三：学会</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安装</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docker</a:t>
            </a:r>
            <a:endPar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355600" y="952500"/>
            <a:ext cx="11214100" cy="4247317"/>
          </a:xfrm>
          <a:prstGeom prst="rect">
            <a:avLst/>
          </a:prstGeom>
          <a:noFill/>
        </p:spPr>
        <p:txBody>
          <a:bodyPr wrap="square" rtlCol="0">
            <a:spAutoFit/>
          </a:bodyPr>
          <a:lstStyle/>
          <a:p>
            <a:r>
              <a:rPr lang="en-US" altLang="zh-CN"/>
              <a:t>1</a:t>
            </a:r>
            <a:r>
              <a:rPr lang="zh-CN" altLang="en-US"/>
              <a:t>、检查内核版本，必须是</a:t>
            </a:r>
            <a:r>
              <a:rPr lang="en-US" altLang="zh-CN"/>
              <a:t>3.10</a:t>
            </a:r>
            <a:r>
              <a:rPr lang="zh-CN" altLang="en-US"/>
              <a:t>及以上</a:t>
            </a:r>
            <a:endParaRPr lang="zh-CN" altLang="en-US"/>
          </a:p>
          <a:p>
            <a:r>
              <a:rPr lang="en-US" altLang="zh-CN" smtClean="0"/>
              <a:t>	[</a:t>
            </a:r>
            <a:r>
              <a:rPr lang="en-US" altLang="zh-CN"/>
              <a:t>root@localhost</a:t>
            </a:r>
            <a:r>
              <a:rPr lang="en-US" altLang="zh-CN"/>
              <a:t>~]# </a:t>
            </a:r>
            <a:r>
              <a:rPr lang="en-US" altLang="zh-CN" smtClean="0"/>
              <a:t>uname ‐</a:t>
            </a:r>
            <a:r>
              <a:rPr lang="en-US" altLang="zh-CN"/>
              <a:t>r</a:t>
            </a:r>
            <a:endParaRPr lang="en-US" altLang="zh-CN"/>
          </a:p>
          <a:p>
            <a:r>
              <a:rPr lang="en-US" altLang="zh-CN"/>
              <a:t>2</a:t>
            </a:r>
            <a:r>
              <a:rPr lang="zh-CN" altLang="en-US"/>
              <a:t>、安装</a:t>
            </a:r>
            <a:r>
              <a:rPr lang="en-US" altLang="zh-CN"/>
              <a:t>docker</a:t>
            </a:r>
            <a:endParaRPr lang="en-US" altLang="zh-CN"/>
          </a:p>
          <a:p>
            <a:r>
              <a:rPr lang="en-US" altLang="zh-CN" smtClean="0"/>
              <a:t>	[</a:t>
            </a:r>
            <a:r>
              <a:rPr lang="en-US" altLang="zh-CN"/>
              <a:t>root@localhost~]# yum install docker</a:t>
            </a:r>
            <a:endParaRPr lang="en-US" altLang="zh-CN"/>
          </a:p>
          <a:p>
            <a:r>
              <a:rPr lang="en-US" altLang="zh-CN"/>
              <a:t>3</a:t>
            </a:r>
            <a:r>
              <a:rPr lang="zh-CN" altLang="en-US"/>
              <a:t>、输入</a:t>
            </a:r>
            <a:r>
              <a:rPr lang="en-US" altLang="zh-CN"/>
              <a:t>y</a:t>
            </a:r>
            <a:r>
              <a:rPr lang="zh-CN" altLang="en-US"/>
              <a:t>确认安装</a:t>
            </a:r>
            <a:endParaRPr lang="zh-CN" altLang="en-US"/>
          </a:p>
          <a:p>
            <a:r>
              <a:rPr lang="en-US" altLang="zh-CN"/>
              <a:t>4</a:t>
            </a:r>
            <a:r>
              <a:rPr lang="zh-CN" altLang="en-US"/>
              <a:t>、启动</a:t>
            </a:r>
            <a:r>
              <a:rPr lang="en-US" altLang="zh-CN"/>
              <a:t>docker</a:t>
            </a:r>
            <a:endParaRPr lang="en-US" altLang="zh-CN"/>
          </a:p>
          <a:p>
            <a:r>
              <a:rPr lang="en-US" altLang="zh-CN" smtClean="0"/>
              <a:t>	[</a:t>
            </a:r>
            <a:r>
              <a:rPr lang="en-US" altLang="zh-CN"/>
              <a:t>root@localhost~]# systemctl start docker</a:t>
            </a:r>
            <a:endParaRPr lang="en-US" altLang="zh-CN"/>
          </a:p>
          <a:p>
            <a:endParaRPr lang="en-US" altLang="zh-CN"/>
          </a:p>
          <a:p>
            <a:r>
              <a:rPr lang="en-US" altLang="zh-CN" smtClean="0"/>
              <a:t>	[</a:t>
            </a:r>
            <a:r>
              <a:rPr lang="en-US" altLang="zh-CN"/>
              <a:t>root@localhost~]# docker -v</a:t>
            </a:r>
            <a:endParaRPr lang="en-US" altLang="zh-CN"/>
          </a:p>
          <a:p>
            <a:endParaRPr lang="en-US" altLang="zh-CN"/>
          </a:p>
          <a:p>
            <a:r>
              <a:rPr lang="en-US" altLang="zh-CN"/>
              <a:t>5</a:t>
            </a:r>
            <a:r>
              <a:rPr lang="zh-CN" altLang="en-US"/>
              <a:t>、开机启动</a:t>
            </a:r>
            <a:r>
              <a:rPr lang="en-US" altLang="zh-CN"/>
              <a:t>docker</a:t>
            </a:r>
            <a:endParaRPr lang="en-US" altLang="zh-CN"/>
          </a:p>
          <a:p>
            <a:r>
              <a:rPr lang="en-US" altLang="zh-CN" smtClean="0"/>
              <a:t>	[</a:t>
            </a:r>
            <a:r>
              <a:rPr lang="en-US" altLang="zh-CN"/>
              <a:t>root@localhost~]# systemctl enable docker</a:t>
            </a:r>
            <a:endParaRPr lang="en-US" altLang="zh-CN"/>
          </a:p>
          <a:p>
            <a:endParaRPr lang="en-US" altLang="zh-CN"/>
          </a:p>
          <a:p>
            <a:r>
              <a:rPr lang="en-US" altLang="zh-CN"/>
              <a:t>6</a:t>
            </a:r>
            <a:r>
              <a:rPr lang="zh-CN" altLang="en-US"/>
              <a:t>、停止</a:t>
            </a:r>
            <a:r>
              <a:rPr lang="en-US" altLang="zh-CN"/>
              <a:t>docker</a:t>
            </a:r>
            <a:endParaRPr lang="en-US" altLang="zh-CN"/>
          </a:p>
          <a:p>
            <a:r>
              <a:rPr lang="en-US" altLang="zh-CN" smtClean="0"/>
              <a:t>	[</a:t>
            </a:r>
            <a:r>
              <a:rPr lang="en-US" altLang="zh-CN"/>
              <a:t>root@localhost~]# systemctl stop docker</a:t>
            </a:r>
            <a:endParaRPr lang="zh-CN" altLang="en-US"/>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a:t>目标四：学会</a:t>
            </a:r>
            <a:r>
              <a:rPr lang="en-US" altLang="zh-CN"/>
              <a:t>docker</a:t>
            </a:r>
            <a:r>
              <a:rPr lang="zh-CN" altLang="en-US" smtClean="0"/>
              <a:t>的</a:t>
            </a:r>
            <a:r>
              <a:rPr lang="zh-CN" altLang="en-US"/>
              <a:t>镜像</a:t>
            </a:r>
            <a:r>
              <a:rPr lang="zh-CN" altLang="en-US" smtClean="0"/>
              <a:t>常用命令</a:t>
            </a:r>
            <a:endParaRPr lang="en-US" dirty="0"/>
          </a:p>
        </p:txBody>
      </p:sp>
      <p:sp>
        <p:nvSpPr>
          <p:cNvPr id="3" name="Content Placeholder 2"/>
          <p:cNvSpPr>
            <a:spLocks noGrp="1"/>
          </p:cNvSpPr>
          <p:nvPr>
            <p:ph idx="1"/>
          </p:nvPr>
        </p:nvSpPr>
        <p:spPr>
          <a:xfrm>
            <a:off x="482600" y="1104900"/>
            <a:ext cx="10871200" cy="5186363"/>
          </a:xfrm>
        </p:spPr>
        <p:txBody>
          <a:bodyPr>
            <a:normAutofit fontScale="92500" lnSpcReduction="10000"/>
          </a:bodyPr>
          <a:lstStyle/>
          <a:p>
            <a:r>
              <a:rPr lang="en-US" altLang="zh-CN" smtClean="0"/>
              <a:t>docker</a:t>
            </a:r>
            <a:r>
              <a:rPr lang="zh-CN" altLang="en-US" smtClean="0"/>
              <a:t>镜像库网址：</a:t>
            </a:r>
            <a:r>
              <a:rPr lang="en-US" altLang="zh-CN"/>
              <a:t> https://</a:t>
            </a:r>
            <a:r>
              <a:rPr lang="en-US" altLang="zh-CN"/>
              <a:t>hub.docker.com</a:t>
            </a:r>
            <a:r>
              <a:rPr lang="en-US" altLang="zh-CN" smtClean="0"/>
              <a:t>/</a:t>
            </a:r>
            <a:endParaRPr lang="en-US" altLang="zh-CN" smtClean="0"/>
          </a:p>
          <a:p>
            <a:r>
              <a:rPr lang="en-US" altLang="zh-CN" smtClean="0"/>
              <a:t>docker search </a:t>
            </a:r>
            <a:r>
              <a:rPr lang="zh-CN" altLang="en-US" smtClean="0"/>
              <a:t>关键字</a:t>
            </a:r>
            <a:r>
              <a:rPr lang="en-US" altLang="zh-CN" smtClean="0"/>
              <a:t>: </a:t>
            </a:r>
            <a:r>
              <a:rPr lang="zh-CN" altLang="en-US" smtClean="0"/>
              <a:t>从仓库搜索关键字的镜像</a:t>
            </a:r>
            <a:endParaRPr lang="en-US" altLang="zh-CN" smtClean="0"/>
          </a:p>
          <a:p>
            <a:r>
              <a:rPr lang="en-US" altLang="zh-CN" smtClean="0"/>
              <a:t>docker pull </a:t>
            </a:r>
            <a:r>
              <a:rPr lang="zh-CN" altLang="en-US" smtClean="0"/>
              <a:t>镜像</a:t>
            </a:r>
            <a:r>
              <a:rPr lang="zh-CN" altLang="en-US"/>
              <a:t>名</a:t>
            </a:r>
            <a:r>
              <a:rPr lang="en-US" altLang="zh-CN"/>
              <a:t>:tag :</a:t>
            </a:r>
            <a:endParaRPr lang="en-US" altLang="zh-CN"/>
          </a:p>
          <a:p>
            <a:pPr lvl="1"/>
            <a:r>
              <a:rPr lang="en-US" altLang="zh-CN"/>
              <a:t> </a:t>
            </a:r>
            <a:r>
              <a:rPr lang="zh-CN" altLang="en-US"/>
              <a:t>从镜像仓库中</a:t>
            </a:r>
            <a:r>
              <a:rPr lang="zh-CN" altLang="en-US"/>
              <a:t>拉</a:t>
            </a:r>
            <a:r>
              <a:rPr lang="zh-CN" altLang="en-US" smtClean="0"/>
              <a:t>取或者指定</a:t>
            </a:r>
            <a:r>
              <a:rPr lang="en-US" altLang="zh-CN" smtClean="0"/>
              <a:t>tag</a:t>
            </a:r>
            <a:r>
              <a:rPr lang="zh-CN" altLang="en-US" smtClean="0"/>
              <a:t>版本的镜像</a:t>
            </a:r>
            <a:endParaRPr lang="en-US" altLang="zh-CN"/>
          </a:p>
          <a:p>
            <a:r>
              <a:rPr lang="en-US" altLang="zh-CN" smtClean="0"/>
              <a:t>docker </a:t>
            </a:r>
            <a:r>
              <a:rPr lang="en-US" altLang="zh-CN"/>
              <a:t>images :</a:t>
            </a:r>
            <a:endParaRPr lang="en-US" altLang="zh-CN"/>
          </a:p>
          <a:p>
            <a:pPr lvl="1"/>
            <a:r>
              <a:rPr lang="en-US" altLang="zh-CN"/>
              <a:t> </a:t>
            </a:r>
            <a:r>
              <a:rPr lang="zh-CN" altLang="en-US"/>
              <a:t>列出本地镜像</a:t>
            </a:r>
            <a:endParaRPr lang="en-US" altLang="zh-CN"/>
          </a:p>
          <a:p>
            <a:r>
              <a:rPr lang="en-US" altLang="zh-CN"/>
              <a:t>docker </a:t>
            </a:r>
            <a:r>
              <a:rPr lang="en-US" altLang="zh-CN"/>
              <a:t>rmi </a:t>
            </a:r>
            <a:r>
              <a:rPr lang="en-US" altLang="zh-CN"/>
              <a:t>image-id:</a:t>
            </a:r>
            <a:endParaRPr lang="en-US" altLang="zh-CN"/>
          </a:p>
          <a:p>
            <a:pPr lvl="1"/>
            <a:r>
              <a:rPr lang="en-US" altLang="zh-CN"/>
              <a:t> </a:t>
            </a:r>
            <a:r>
              <a:rPr lang="zh-CN" altLang="en-US"/>
              <a:t>删除</a:t>
            </a:r>
            <a:r>
              <a:rPr lang="zh-CN" altLang="en-US" smtClean="0"/>
              <a:t>本地指定的镜像。</a:t>
            </a:r>
            <a:endParaRPr lang="en-US" altLang="zh-CN"/>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目标五</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学会</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docker</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的容器操作</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文本框 4"/>
          <p:cNvSpPr txBox="1"/>
          <p:nvPr/>
        </p:nvSpPr>
        <p:spPr>
          <a:xfrm>
            <a:off x="173508" y="850007"/>
            <a:ext cx="11129492" cy="4247317"/>
          </a:xfrm>
          <a:prstGeom prst="rect">
            <a:avLst/>
          </a:prstGeom>
          <a:noFill/>
        </p:spPr>
        <p:txBody>
          <a:bodyPr wrap="square" rtlCol="0">
            <a:spAutoFit/>
          </a:bodyPr>
          <a:lstStyle/>
          <a:p>
            <a:r>
              <a:rPr lang="en-US" altLang="zh-CN" smtClean="0"/>
              <a:t>3</a:t>
            </a:r>
            <a:r>
              <a:rPr lang="zh-CN" altLang="en-US"/>
              <a:t>、根据镜像启动容器</a:t>
            </a:r>
            <a:endParaRPr lang="zh-CN" altLang="en-US"/>
          </a:p>
          <a:p>
            <a:r>
              <a:rPr lang="en-US" altLang="zh-CN"/>
              <a:t>	 docker run -</a:t>
            </a:r>
            <a:r>
              <a:rPr lang="en-US" altLang="zh-CN"/>
              <a:t>p </a:t>
            </a:r>
            <a:r>
              <a:rPr lang="en-US" altLang="zh-CN" smtClean="0"/>
              <a:t>3306:3306 </a:t>
            </a:r>
            <a:r>
              <a:rPr lang="en-US" altLang="zh-CN"/>
              <a:t>--</a:t>
            </a:r>
            <a:r>
              <a:rPr lang="en-US" altLang="zh-CN"/>
              <a:t>name </a:t>
            </a:r>
            <a:r>
              <a:rPr lang="en-US" altLang="zh-CN" smtClean="0"/>
              <a:t>testmysql </a:t>
            </a:r>
            <a:r>
              <a:rPr lang="en-US" altLang="zh-CN"/>
              <a:t>-e MYSQL_ROOT_PASSWORD=123456 -</a:t>
            </a:r>
            <a:r>
              <a:rPr lang="en-US" altLang="zh-CN"/>
              <a:t>d </a:t>
            </a:r>
            <a:r>
              <a:rPr lang="en-US" altLang="zh-CN" smtClean="0"/>
              <a:t>mysql:5.6</a:t>
            </a:r>
            <a:endParaRPr lang="en-US" altLang="zh-CN" smtClean="0"/>
          </a:p>
          <a:p>
            <a:r>
              <a:rPr lang="en-US" altLang="zh-CN"/>
              <a:t>	</a:t>
            </a:r>
            <a:r>
              <a:rPr lang="en-US" altLang="zh-CN" smtClean="0"/>
              <a:t>  </a:t>
            </a:r>
            <a:r>
              <a:rPr lang="en-US" altLang="zh-CN"/>
              <a:t>-d: </a:t>
            </a:r>
            <a:r>
              <a:rPr lang="zh-CN" altLang="en-US"/>
              <a:t>后台运行</a:t>
            </a:r>
            <a:endParaRPr lang="zh-CN" altLang="en-US"/>
          </a:p>
          <a:p>
            <a:r>
              <a:rPr lang="en-US" altLang="zh-CN"/>
              <a:t>	</a:t>
            </a:r>
            <a:r>
              <a:rPr lang="en-US" altLang="zh-CN" smtClean="0"/>
              <a:t>  -</a:t>
            </a:r>
            <a:r>
              <a:rPr lang="en-US" altLang="zh-CN"/>
              <a:t>p: </a:t>
            </a:r>
            <a:r>
              <a:rPr lang="zh-CN" altLang="en-US"/>
              <a:t>将主机的端口映射到容器的一个端口 主机端口</a:t>
            </a:r>
            <a:r>
              <a:rPr lang="en-US" altLang="zh-CN"/>
              <a:t>:</a:t>
            </a:r>
            <a:r>
              <a:rPr lang="zh-CN" altLang="en-US"/>
              <a:t>容器内部</a:t>
            </a:r>
            <a:r>
              <a:rPr lang="zh-CN" altLang="en-US"/>
              <a:t>的</a:t>
            </a:r>
            <a:r>
              <a:rPr lang="zh-CN" altLang="en-US" smtClean="0"/>
              <a:t>端口</a:t>
            </a:r>
            <a:endParaRPr lang="en-US" altLang="zh-CN"/>
          </a:p>
          <a:p>
            <a:r>
              <a:rPr lang="en-US" altLang="zh-CN"/>
              <a:t>4</a:t>
            </a:r>
            <a:r>
              <a:rPr lang="zh-CN" altLang="en-US"/>
              <a:t>、查看运行中的容器 </a:t>
            </a:r>
            <a:r>
              <a:rPr lang="en-US" altLang="zh-CN"/>
              <a:t>docker ps </a:t>
            </a:r>
            <a:endParaRPr lang="en-US" altLang="zh-CN"/>
          </a:p>
          <a:p>
            <a:r>
              <a:rPr lang="en-US" altLang="zh-CN"/>
              <a:t>5</a:t>
            </a:r>
            <a:r>
              <a:rPr lang="zh-CN" altLang="en-US"/>
              <a:t>、停止运行中的容器 </a:t>
            </a:r>
            <a:r>
              <a:rPr lang="en-US" altLang="zh-CN"/>
              <a:t>docker stop </a:t>
            </a:r>
            <a:r>
              <a:rPr lang="zh-CN" altLang="en-US"/>
              <a:t>容器的</a:t>
            </a:r>
            <a:r>
              <a:rPr lang="en-US" altLang="zh-CN"/>
              <a:t>id</a:t>
            </a:r>
            <a:endParaRPr lang="en-US" altLang="zh-CN"/>
          </a:p>
          <a:p>
            <a:r>
              <a:rPr lang="en-US" altLang="zh-CN"/>
              <a:t>6</a:t>
            </a:r>
            <a:r>
              <a:rPr lang="zh-CN" altLang="en-US"/>
              <a:t>、查看所有的容器 </a:t>
            </a:r>
            <a:r>
              <a:rPr lang="en-US" altLang="zh-CN"/>
              <a:t>docker ps -a</a:t>
            </a:r>
            <a:endParaRPr lang="en-US" altLang="zh-CN"/>
          </a:p>
          <a:p>
            <a:r>
              <a:rPr lang="en-US" altLang="zh-CN"/>
              <a:t>7</a:t>
            </a:r>
            <a:r>
              <a:rPr lang="zh-CN" altLang="en-US"/>
              <a:t>、启动容器 </a:t>
            </a:r>
            <a:r>
              <a:rPr lang="en-US" altLang="zh-CN"/>
              <a:t>docker start </a:t>
            </a:r>
            <a:r>
              <a:rPr lang="zh-CN" altLang="en-US"/>
              <a:t>容器</a:t>
            </a:r>
            <a:r>
              <a:rPr lang="en-US" altLang="zh-CN"/>
              <a:t>id</a:t>
            </a:r>
            <a:endParaRPr lang="en-US" altLang="zh-CN"/>
          </a:p>
          <a:p>
            <a:r>
              <a:rPr lang="en-US" altLang="zh-CN"/>
              <a:t>8</a:t>
            </a:r>
            <a:r>
              <a:rPr lang="zh-CN" altLang="en-US"/>
              <a:t>、删除一个容器 </a:t>
            </a:r>
            <a:r>
              <a:rPr lang="en-US" altLang="zh-CN"/>
              <a:t>docker rm </a:t>
            </a:r>
            <a:r>
              <a:rPr lang="zh-CN" altLang="en-US"/>
              <a:t>容器</a:t>
            </a:r>
            <a:r>
              <a:rPr lang="en-US" altLang="zh-CN"/>
              <a:t>id</a:t>
            </a:r>
            <a:endParaRPr lang="en-US" altLang="zh-CN"/>
          </a:p>
          <a:p>
            <a:r>
              <a:rPr lang="en-US" altLang="zh-CN" smtClean="0"/>
              <a:t>9</a:t>
            </a:r>
            <a:r>
              <a:rPr lang="zh-CN" altLang="en-US" smtClean="0"/>
              <a:t>、</a:t>
            </a:r>
            <a:r>
              <a:rPr lang="zh-CN" altLang="en-US"/>
              <a:t>为了演示简单关闭了</a:t>
            </a:r>
            <a:r>
              <a:rPr lang="en-US" altLang="zh-CN"/>
              <a:t>linux</a:t>
            </a:r>
            <a:r>
              <a:rPr lang="zh-CN" altLang="en-US"/>
              <a:t>的防火墙</a:t>
            </a:r>
            <a:endParaRPr lang="zh-CN" altLang="en-US"/>
          </a:p>
          <a:p>
            <a:r>
              <a:rPr lang="zh-CN" altLang="en-US"/>
              <a:t> </a:t>
            </a:r>
            <a:r>
              <a:rPr lang="en-US" altLang="zh-CN" smtClean="0"/>
              <a:t>	service </a:t>
            </a:r>
            <a:r>
              <a:rPr lang="en-US" altLang="zh-CN"/>
              <a:t>firewalld </a:t>
            </a:r>
            <a:r>
              <a:rPr lang="en-US" altLang="zh-CN" smtClean="0"/>
              <a:t>status:</a:t>
            </a:r>
            <a:r>
              <a:rPr lang="zh-CN" altLang="en-US" smtClean="0"/>
              <a:t>查看</a:t>
            </a:r>
            <a:r>
              <a:rPr lang="zh-CN" altLang="en-US"/>
              <a:t>防火墙状态</a:t>
            </a:r>
            <a:endParaRPr lang="zh-CN" altLang="en-US"/>
          </a:p>
          <a:p>
            <a:r>
              <a:rPr lang="zh-CN" altLang="en-US"/>
              <a:t> </a:t>
            </a:r>
            <a:r>
              <a:rPr lang="en-US" altLang="zh-CN" smtClean="0"/>
              <a:t>	service </a:t>
            </a:r>
            <a:r>
              <a:rPr lang="en-US" altLang="zh-CN"/>
              <a:t>firewalld stop:</a:t>
            </a:r>
            <a:r>
              <a:rPr lang="zh-CN" altLang="en-US"/>
              <a:t>关闭防火墙</a:t>
            </a:r>
            <a:endParaRPr lang="zh-CN" altLang="en-US"/>
          </a:p>
          <a:p>
            <a:r>
              <a:rPr lang="en-US" altLang="zh-CN" smtClean="0"/>
              <a:t>10</a:t>
            </a:r>
            <a:r>
              <a:rPr lang="zh-CN" altLang="en-US" smtClean="0"/>
              <a:t>、</a:t>
            </a:r>
            <a:r>
              <a:rPr lang="zh-CN" altLang="en-US"/>
              <a:t>查看容器的日志</a:t>
            </a:r>
            <a:endParaRPr lang="zh-CN" altLang="en-US"/>
          </a:p>
          <a:p>
            <a:r>
              <a:rPr lang="en-US" altLang="zh-CN" smtClean="0"/>
              <a:t>	docker </a:t>
            </a:r>
            <a:r>
              <a:rPr lang="en-US" altLang="zh-CN"/>
              <a:t>logs </a:t>
            </a:r>
            <a:r>
              <a:rPr lang="en-US" altLang="zh-CN" smtClean="0"/>
              <a:t>container-name/container-id</a:t>
            </a:r>
            <a:endParaRPr lang="en-US" altLang="zh-CN" smtClean="0"/>
          </a:p>
          <a:p>
            <a:r>
              <a:rPr lang="zh-CN" altLang="en-US" smtClean="0"/>
              <a:t>其它命令参考说明：</a:t>
            </a:r>
            <a:r>
              <a:rPr lang="en-US" altLang="zh-CN">
                <a:hlinkClick r:id="rId1"/>
              </a:rPr>
              <a:t>https://docs.docker.com/engine/reference/commandline/docker/</a:t>
            </a:r>
            <a:endParaRPr lang="zh-CN" altLang="en-US"/>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774096"/>
          </a:xfrm>
        </p:spPr>
        <p:txBody>
          <a:bodyPr vert="horz" lIns="91440" tIns="45720" rIns="91440" bIns="45720" rtlCol="0">
            <a:noAutofit/>
          </a:bodyPr>
          <a:lstStyle/>
          <a:p>
            <a:r>
              <a:rPr lang="zh-CN" altLang="en-US" sz="2400" smtClean="0">
                <a:solidFill>
                  <a:schemeClr val="tx1">
                    <a:lumMod val="75000"/>
                    <a:lumOff val="25000"/>
                  </a:schemeClr>
                </a:solidFill>
              </a:rPr>
              <a:t>通过本章学习，同学们学会</a:t>
            </a:r>
            <a:r>
              <a:rPr lang="en-US" altLang="zh-CN" sz="2400" smtClean="0">
                <a:solidFill>
                  <a:schemeClr val="tx1">
                    <a:lumMod val="75000"/>
                    <a:lumOff val="25000"/>
                  </a:schemeClr>
                </a:solidFill>
              </a:rPr>
              <a:t>docker</a:t>
            </a:r>
            <a:r>
              <a:rPr lang="zh-CN" altLang="en-US" sz="2400" smtClean="0">
                <a:solidFill>
                  <a:schemeClr val="tx1">
                    <a:lumMod val="75000"/>
                    <a:lumOff val="25000"/>
                  </a:schemeClr>
                </a:solidFill>
              </a:rPr>
              <a:t>的安装、</a:t>
            </a:r>
            <a:r>
              <a:rPr lang="en-US" altLang="zh-CN" sz="2400" smtClean="0">
                <a:solidFill>
                  <a:schemeClr val="tx1">
                    <a:lumMod val="75000"/>
                    <a:lumOff val="25000"/>
                  </a:schemeClr>
                </a:solidFill>
              </a:rPr>
              <a:t>docker</a:t>
            </a:r>
            <a:r>
              <a:rPr lang="zh-CN" altLang="en-US" sz="2400" smtClean="0">
                <a:solidFill>
                  <a:schemeClr val="tx1">
                    <a:lumMod val="75000"/>
                    <a:lumOff val="25000"/>
                  </a:schemeClr>
                </a:solidFill>
              </a:rPr>
              <a:t>镜像操作、</a:t>
            </a:r>
            <a:r>
              <a:rPr lang="en-US" altLang="zh-CN" sz="2400" smtClean="0">
                <a:solidFill>
                  <a:schemeClr val="tx1">
                    <a:lumMod val="75000"/>
                    <a:lumOff val="25000"/>
                  </a:schemeClr>
                </a:solidFill>
              </a:rPr>
              <a:t>docker</a:t>
            </a:r>
            <a:r>
              <a:rPr lang="zh-CN" altLang="en-US" sz="2400" smtClean="0">
                <a:solidFill>
                  <a:schemeClr val="tx1">
                    <a:lumMod val="75000"/>
                    <a:lumOff val="25000"/>
                  </a:schemeClr>
                </a:solidFill>
              </a:rPr>
              <a:t>容器操作</a:t>
            </a:r>
            <a:r>
              <a:rPr lang="en-US" altLang="zh-CN" sz="2400" smtClean="0">
                <a:solidFill>
                  <a:schemeClr val="tx1">
                    <a:lumMod val="75000"/>
                    <a:lumOff val="25000"/>
                  </a:schemeClr>
                </a:solidFill>
              </a:rPr>
              <a:t>!</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章</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总结</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Spring </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Boot</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与</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rPr>
              <a:t>Docker</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rPr>
              <a:t>容器</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第六章：</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与数据访问</a:t>
            </a:r>
            <a:endParaRPr lang="zh-CN" altLang="sv-SE"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8" name="Content Placeholder 2"/>
          <p:cNvSpPr>
            <a:spLocks noGrp="1"/>
          </p:cNvSpPr>
          <p:nvPr>
            <p:ph idx="1"/>
          </p:nvPr>
        </p:nvSpPr>
        <p:spPr>
          <a:xfrm>
            <a:off x="838200" y="982133"/>
            <a:ext cx="10515600" cy="5309130"/>
          </a:xfrm>
        </p:spPr>
        <p:txBody>
          <a:bodyPr>
            <a:normAutofit/>
          </a:bodyPr>
          <a:lstStyle/>
          <a:p>
            <a:r>
              <a:rPr lang="zh-CN" altLang="en-US"/>
              <a:t>目标一</a:t>
            </a:r>
            <a:r>
              <a:rPr lang="zh-CN" altLang="en-US" smtClean="0"/>
              <a:t>：</a:t>
            </a:r>
            <a:r>
              <a:rPr lang="en-US" altLang="zh-CN" smtClean="0"/>
              <a:t>JDBC</a:t>
            </a:r>
            <a:r>
              <a:rPr lang="zh-CN" altLang="en-US" smtClean="0"/>
              <a:t>数据访问操作</a:t>
            </a:r>
            <a:endParaRPr lang="en-US" altLang="zh-CN"/>
          </a:p>
          <a:p>
            <a:r>
              <a:rPr lang="zh-CN" altLang="en-US" smtClean="0"/>
              <a:t>目标二</a:t>
            </a:r>
            <a:r>
              <a:rPr lang="zh-CN" altLang="en-US" smtClean="0"/>
              <a:t>：阿里</a:t>
            </a:r>
            <a:r>
              <a:rPr lang="en-US" altLang="zh-CN" smtClean="0"/>
              <a:t>Druid</a:t>
            </a:r>
            <a:r>
              <a:rPr lang="zh-CN" altLang="en-US" smtClean="0"/>
              <a:t>数据访问操作</a:t>
            </a:r>
            <a:endParaRPr lang="en-US" altLang="zh-CN" smtClean="0"/>
          </a:p>
          <a:p>
            <a:r>
              <a:rPr lang="zh-CN" altLang="en-US" smtClean="0"/>
              <a:t>目标三：</a:t>
            </a:r>
            <a:r>
              <a:rPr lang="en-US" altLang="zh-CN" smtClean="0"/>
              <a:t>Mybatis</a:t>
            </a:r>
            <a:r>
              <a:rPr lang="zh-CN" altLang="en-US" smtClean="0"/>
              <a:t>数据访问操作</a:t>
            </a:r>
            <a:endParaRPr lang="en-US" altLang="zh-CN" smtClean="0"/>
          </a:p>
          <a:p>
            <a:r>
              <a:rPr lang="zh-CN" altLang="en-US" smtClean="0"/>
              <a:t>目标</a:t>
            </a:r>
            <a:r>
              <a:rPr lang="zh-CN" altLang="en-US"/>
              <a:t>四</a:t>
            </a:r>
            <a:r>
              <a:rPr lang="zh-CN" altLang="en-US" smtClean="0"/>
              <a:t>：</a:t>
            </a:r>
            <a:r>
              <a:rPr lang="en-US" altLang="zh-CN" smtClean="0"/>
              <a:t>Spring Data JPA</a:t>
            </a:r>
            <a:r>
              <a:rPr lang="zh-CN" altLang="en-US" smtClean="0"/>
              <a:t>操作</a:t>
            </a:r>
            <a:endParaRPr lang="zh-CN" altLang="en-US"/>
          </a:p>
          <a:p>
            <a:endParaRPr lang="en-US" dirty="0"/>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目标一：</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JDBC</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数据访问操作</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7" name="文本框 6"/>
          <p:cNvSpPr txBox="1"/>
          <p:nvPr/>
        </p:nvSpPr>
        <p:spPr>
          <a:xfrm>
            <a:off x="173508" y="990600"/>
            <a:ext cx="11789892" cy="5355312"/>
          </a:xfrm>
          <a:prstGeom prst="rect">
            <a:avLst/>
          </a:prstGeom>
          <a:noFill/>
        </p:spPr>
        <p:txBody>
          <a:bodyPr wrap="square" rtlCol="0">
            <a:spAutoFit/>
          </a:bodyPr>
          <a:lstStyle/>
          <a:p>
            <a:r>
              <a:rPr lang="en-US" altLang="zh-CN" sz="2400" smtClean="0"/>
              <a:t>Spring Boot</a:t>
            </a:r>
            <a:r>
              <a:rPr lang="zh-CN" altLang="en-US" sz="2400"/>
              <a:t>默认支持</a:t>
            </a:r>
            <a:r>
              <a:rPr lang="zh-CN" altLang="en-US" sz="2400"/>
              <a:t>多种</a:t>
            </a:r>
            <a:r>
              <a:rPr lang="zh-CN" altLang="en-US" sz="2400" smtClean="0"/>
              <a:t>数据源：</a:t>
            </a:r>
            <a:endParaRPr lang="en-US" altLang="zh-CN" sz="2400"/>
          </a:p>
          <a:p>
            <a:r>
              <a:rPr lang="en-US" altLang="zh-CN" smtClean="0"/>
              <a:t>	</a:t>
            </a:r>
            <a:endParaRPr lang="en-US" altLang="zh-CN" smtClean="0"/>
          </a:p>
          <a:p>
            <a:r>
              <a:rPr lang="en-US" altLang="zh-CN" smtClean="0"/>
              <a:t>spring.datasource.tomcat</a:t>
            </a:r>
            <a:r>
              <a:rPr lang="zh-CN" altLang="en-US" smtClean="0"/>
              <a:t>、</a:t>
            </a:r>
            <a:r>
              <a:rPr lang="en-US" altLang="zh-CN" smtClean="0"/>
              <a:t>spring.datasource.hikari</a:t>
            </a:r>
            <a:r>
              <a:rPr lang="zh-CN" altLang="en-US" smtClean="0"/>
              <a:t>、</a:t>
            </a:r>
            <a:r>
              <a:rPr lang="en-US" altLang="zh-CN" smtClean="0"/>
              <a:t>spring.datasource.dbcp2</a:t>
            </a:r>
            <a:r>
              <a:rPr lang="zh-CN" altLang="en-US" smtClean="0"/>
              <a:t>、自定义数据源</a:t>
            </a:r>
            <a:endParaRPr lang="en-US" altLang="zh-CN" smtClean="0"/>
          </a:p>
          <a:p>
            <a:endParaRPr lang="en-US" altLang="zh-CN"/>
          </a:p>
          <a:p>
            <a:r>
              <a:rPr lang="zh-CN" altLang="en-US" smtClean="0"/>
              <a:t>提示：根据</a:t>
            </a:r>
            <a:r>
              <a:rPr lang="zh-CN" altLang="en-US"/>
              <a:t>配置创建数据源，</a:t>
            </a:r>
            <a:r>
              <a:rPr lang="zh-CN" altLang="en-US"/>
              <a:t>默认</a:t>
            </a:r>
            <a:r>
              <a:rPr lang="zh-CN" altLang="en-US" smtClean="0"/>
              <a:t>使用</a:t>
            </a:r>
            <a:r>
              <a:rPr lang="en-US" altLang="zh-CN" smtClean="0"/>
              <a:t>hikari</a:t>
            </a:r>
            <a:r>
              <a:rPr lang="zh-CN" altLang="en-US" smtClean="0"/>
              <a:t>连接，使用 </a:t>
            </a:r>
            <a:r>
              <a:rPr lang="en-US" altLang="zh-CN"/>
              <a:t>spring.datasource.type</a:t>
            </a:r>
            <a:r>
              <a:rPr lang="zh-CN" altLang="en-US"/>
              <a:t>指定自定义的</a:t>
            </a:r>
            <a:r>
              <a:rPr lang="zh-CN" altLang="en-US"/>
              <a:t>数据源</a:t>
            </a:r>
            <a:r>
              <a:rPr lang="zh-CN" altLang="en-US" smtClean="0"/>
              <a:t>类型</a:t>
            </a:r>
            <a:endParaRPr lang="en-US" altLang="zh-CN" smtClean="0"/>
          </a:p>
          <a:p>
            <a:endParaRPr lang="en-US" altLang="zh-CN"/>
          </a:p>
          <a:p>
            <a:r>
              <a:rPr lang="en-US" altLang="zh-CN" sz="2400"/>
              <a:t>DataSourceInitializer</a:t>
            </a:r>
            <a:r>
              <a:rPr lang="zh-CN" altLang="en-US" sz="2400" smtClean="0"/>
              <a:t>：定义了运行</a:t>
            </a:r>
            <a:r>
              <a:rPr lang="zh-CN" altLang="en-US" sz="2400"/>
              <a:t>建</a:t>
            </a:r>
            <a:r>
              <a:rPr lang="zh-CN" altLang="en-US" sz="2400"/>
              <a:t>表</a:t>
            </a:r>
            <a:r>
              <a:rPr lang="zh-CN" altLang="en-US" sz="2400" smtClean="0"/>
              <a:t>语句和运行</a:t>
            </a:r>
            <a:r>
              <a:rPr lang="zh-CN" altLang="en-US" sz="2400"/>
              <a:t>插入数据的</a:t>
            </a:r>
            <a:r>
              <a:rPr lang="en-US" altLang="zh-CN" sz="2400"/>
              <a:t>sql</a:t>
            </a:r>
            <a:r>
              <a:rPr lang="zh-CN" altLang="en-US" sz="2400"/>
              <a:t>语句</a:t>
            </a:r>
            <a:endParaRPr lang="en-US" altLang="zh-CN" sz="2400"/>
          </a:p>
          <a:p>
            <a:endParaRPr lang="en-US" altLang="zh-CN"/>
          </a:p>
          <a:p>
            <a:endParaRPr lang="en-US" altLang="zh-CN" smtClean="0"/>
          </a:p>
          <a:p>
            <a:r>
              <a:rPr lang="en-US" altLang="zh-CN" sz="2400" smtClean="0"/>
              <a:t>Spring Boot</a:t>
            </a:r>
            <a:r>
              <a:rPr lang="zh-CN" altLang="en-US" sz="2400" smtClean="0"/>
              <a:t>自动</a:t>
            </a:r>
            <a:r>
              <a:rPr lang="zh-CN" altLang="en-US" sz="2400"/>
              <a:t>配置了</a:t>
            </a:r>
            <a:r>
              <a:rPr lang="en-US" altLang="zh-CN" sz="2400"/>
              <a:t>JdbcTemplate</a:t>
            </a:r>
            <a:r>
              <a:rPr lang="zh-CN" altLang="en-US" sz="2400"/>
              <a:t>操作数据库</a:t>
            </a:r>
            <a:endParaRPr lang="en-US" altLang="zh-CN" sz="2400"/>
          </a:p>
          <a:p>
            <a:endParaRPr lang="en-US" altLang="zh-CN" smtClean="0"/>
          </a:p>
          <a:p>
            <a:endParaRPr lang="en-US" altLang="zh-CN"/>
          </a:p>
          <a:p>
            <a:endParaRPr lang="en-US" altLang="zh-CN" smtClean="0"/>
          </a:p>
          <a:p>
            <a:endParaRPr lang="en-US" altLang="zh-CN"/>
          </a:p>
          <a:p>
            <a:endParaRPr lang="en-US" altLang="zh-CN" smtClean="0"/>
          </a:p>
          <a:p>
            <a:endParaRPr lang="en-US" altLang="zh-CN"/>
          </a:p>
          <a:p>
            <a:endParaRPr lang="en-US" altLang="zh-CN" smtClean="0"/>
          </a:p>
          <a:p>
            <a:endParaRPr lang="zh-CN" altLang="en-US"/>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目标二：阿里</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Druid</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访问</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操作</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文本框 4"/>
          <p:cNvSpPr txBox="1"/>
          <p:nvPr/>
        </p:nvSpPr>
        <p:spPr>
          <a:xfrm>
            <a:off x="381000" y="952500"/>
            <a:ext cx="11544300" cy="3139321"/>
          </a:xfrm>
          <a:prstGeom prst="rect">
            <a:avLst/>
          </a:prstGeom>
          <a:noFill/>
        </p:spPr>
        <p:txBody>
          <a:bodyPr wrap="square" rtlCol="0">
            <a:spAutoFit/>
          </a:bodyPr>
          <a:lstStyle/>
          <a:p>
            <a:r>
              <a:rPr lang="zh-CN" altLang="en-US" smtClean="0"/>
              <a:t>导入依赖：</a:t>
            </a:r>
            <a:endParaRPr lang="en-US" altLang="zh-CN" smtClean="0"/>
          </a:p>
          <a:p>
            <a:r>
              <a:rPr lang="en-US" altLang="zh-CN"/>
              <a:t>&lt;dependency</a:t>
            </a:r>
            <a:r>
              <a:rPr lang="en-US" altLang="zh-CN"/>
              <a:t>&gt;           </a:t>
            </a:r>
            <a:endParaRPr lang="en-US" altLang="zh-CN" smtClean="0"/>
          </a:p>
          <a:p>
            <a:r>
              <a:rPr lang="en-US" altLang="zh-CN"/>
              <a:t> </a:t>
            </a:r>
            <a:r>
              <a:rPr lang="en-US" altLang="zh-CN" smtClean="0"/>
              <a:t>    &lt;</a:t>
            </a:r>
            <a:r>
              <a:rPr lang="en-US" altLang="zh-CN"/>
              <a:t>groupId&gt;com.alibaba&lt;/groupId</a:t>
            </a:r>
            <a:r>
              <a:rPr lang="en-US" altLang="zh-CN"/>
              <a:t>&gt;           </a:t>
            </a:r>
            <a:endParaRPr lang="en-US" altLang="zh-CN" smtClean="0"/>
          </a:p>
          <a:p>
            <a:r>
              <a:rPr lang="en-US" altLang="zh-CN" smtClean="0"/>
              <a:t>     &lt;</a:t>
            </a:r>
            <a:r>
              <a:rPr lang="en-US" altLang="zh-CN"/>
              <a:t>artifactId&gt;druid&lt;/artifactId</a:t>
            </a:r>
            <a:r>
              <a:rPr lang="en-US" altLang="zh-CN"/>
              <a:t>&gt;           </a:t>
            </a:r>
            <a:endParaRPr lang="en-US" altLang="zh-CN" smtClean="0"/>
          </a:p>
          <a:p>
            <a:r>
              <a:rPr lang="en-US" altLang="zh-CN" smtClean="0"/>
              <a:t>      &lt;</a:t>
            </a:r>
            <a:r>
              <a:rPr lang="en-US" altLang="zh-CN"/>
              <a:t>version&gt;1.1.8&lt;/version</a:t>
            </a:r>
            <a:r>
              <a:rPr lang="en-US" altLang="zh-CN"/>
              <a:t>&gt;      </a:t>
            </a:r>
            <a:endParaRPr lang="en-US" altLang="zh-CN"/>
          </a:p>
          <a:p>
            <a:r>
              <a:rPr lang="en-US" altLang="zh-CN" smtClean="0"/>
              <a:t>&lt;/</a:t>
            </a:r>
            <a:r>
              <a:rPr lang="en-US" altLang="zh-CN"/>
              <a:t>dependency</a:t>
            </a:r>
            <a:r>
              <a:rPr lang="en-US" altLang="zh-CN" smtClean="0"/>
              <a:t>&gt;</a:t>
            </a:r>
            <a:endParaRPr lang="en-US" altLang="zh-CN" smtClean="0"/>
          </a:p>
          <a:p>
            <a:endParaRPr lang="en-US" altLang="zh-CN"/>
          </a:p>
          <a:p>
            <a:endParaRPr lang="en-US" altLang="zh-CN" smtClean="0"/>
          </a:p>
          <a:p>
            <a:r>
              <a:rPr lang="zh-CN" altLang="en-US" smtClean="0"/>
              <a:t>就可以配置</a:t>
            </a:r>
            <a:r>
              <a:rPr lang="en-US" altLang="zh-CN"/>
              <a:t>Druid</a:t>
            </a:r>
            <a:r>
              <a:rPr lang="zh-CN" altLang="en-US" smtClean="0"/>
              <a:t>数据源和</a:t>
            </a:r>
            <a:r>
              <a:rPr lang="en-US" altLang="zh-CN" smtClean="0"/>
              <a:t>Druid</a:t>
            </a:r>
            <a:r>
              <a:rPr lang="zh-CN" altLang="en-US" smtClean="0"/>
              <a:t>监控了。</a:t>
            </a:r>
            <a:endParaRPr lang="en-US" altLang="zh-CN"/>
          </a:p>
          <a:p>
            <a:endParaRPr lang="en-US" altLang="zh-CN" smtClean="0"/>
          </a:p>
          <a:p>
            <a:endParaRPr lang="zh-CN" altLang="en-US"/>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t>目标</a:t>
            </a:r>
            <a:r>
              <a:rPr lang="zh-CN" altLang="en-US"/>
              <a:t>三：</a:t>
            </a:r>
            <a:r>
              <a:rPr lang="en-US" altLang="zh-CN"/>
              <a:t>Mybatis</a:t>
            </a:r>
            <a:r>
              <a:rPr lang="zh-CN" altLang="en-US"/>
              <a:t>数据</a:t>
            </a:r>
            <a:r>
              <a:rPr lang="zh-CN" altLang="en-US"/>
              <a:t>访问</a:t>
            </a:r>
            <a:r>
              <a:rPr lang="zh-CN" altLang="en-US" smtClean="0"/>
              <a:t>操作</a:t>
            </a:r>
            <a:endParaRPr lang="zh-CN" altLang="en-US" dirty="0"/>
          </a:p>
        </p:txBody>
      </p:sp>
      <p:sp>
        <p:nvSpPr>
          <p:cNvPr id="3" name="内容占位符 2"/>
          <p:cNvSpPr>
            <a:spLocks noGrp="1"/>
          </p:cNvSpPr>
          <p:nvPr>
            <p:ph idx="1"/>
          </p:nvPr>
        </p:nvSpPr>
        <p:spPr>
          <a:xfrm>
            <a:off x="838200" y="1320800"/>
            <a:ext cx="10515600" cy="4970463"/>
          </a:xfrm>
        </p:spPr>
        <p:txBody>
          <a:bodyPr vert="horz" lIns="91440" tIns="45720" rIns="91440" bIns="45720" rtlCol="0">
            <a:normAutofit/>
          </a:bodyPr>
          <a:lstStyle/>
          <a:p>
            <a:r>
              <a:rPr lang="en-US" altLang="zh-CN" smtClean="0"/>
              <a:t>Mybatis</a:t>
            </a:r>
            <a:r>
              <a:rPr lang="zh-CN" altLang="en-US" smtClean="0"/>
              <a:t>框架整合：</a:t>
            </a:r>
            <a:endParaRPr lang="en-US" altLang="zh-CN" smtClean="0"/>
          </a:p>
          <a:p>
            <a:pPr lvl="1"/>
            <a:r>
              <a:rPr lang="zh-CN" altLang="en-US" smtClean="0"/>
              <a:t>基于注解的开发版本</a:t>
            </a:r>
            <a:endParaRPr lang="en-US" altLang="zh-CN" smtClean="0"/>
          </a:p>
          <a:p>
            <a:pPr lvl="1"/>
            <a:r>
              <a:rPr lang="zh-CN" altLang="en-US" smtClean="0"/>
              <a:t>基于</a:t>
            </a:r>
            <a:r>
              <a:rPr lang="en-US" altLang="zh-CN" smtClean="0"/>
              <a:t>xml</a:t>
            </a:r>
            <a:r>
              <a:rPr lang="zh-CN" altLang="en-US" smtClean="0"/>
              <a:t>的开发版本</a:t>
            </a:r>
            <a:endParaRPr lang="en-US" altLang="zh-CN" smtClean="0"/>
          </a:p>
          <a:p>
            <a:pPr lvl="2"/>
            <a:endParaRPr lang="zh-CN" altLang="en-US" dirty="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目标一：理解日志框架设计思想</a:t>
            </a:r>
            <a:endParaRPr lang="en-US" altLang="zh-CN"/>
          </a:p>
        </p:txBody>
      </p:sp>
      <p:sp>
        <p:nvSpPr>
          <p:cNvPr id="5" name="内容占位符 2"/>
          <p:cNvSpPr>
            <a:spLocks noGrp="1"/>
          </p:cNvSpPr>
          <p:nvPr>
            <p:ph idx="1"/>
          </p:nvPr>
        </p:nvSpPr>
        <p:spPr>
          <a:xfrm>
            <a:off x="575982" y="1089212"/>
            <a:ext cx="11040036" cy="5087751"/>
          </a:xfrm>
        </p:spPr>
        <p:txBody>
          <a:bodyPr>
            <a:normAutofit fontScale="85000" lnSpcReduction="10000"/>
          </a:bodyPr>
          <a:lstStyle/>
          <a:p>
            <a:pPr marL="0" indent="0">
              <a:buNone/>
            </a:pPr>
            <a:r>
              <a:rPr lang="zh-CN" altLang="en-US"/>
              <a:t>市面</a:t>
            </a:r>
            <a:r>
              <a:rPr lang="zh-CN" altLang="en-US" smtClean="0"/>
              <a:t>上存在的大量日志框架</a:t>
            </a:r>
            <a:r>
              <a:rPr lang="en-US" altLang="zh-CN" smtClean="0"/>
              <a:t>:</a:t>
            </a:r>
            <a:endParaRPr lang="en-US" altLang="zh-CN" smtClean="0"/>
          </a:p>
          <a:p>
            <a:pPr marL="0" indent="0">
              <a:buNone/>
            </a:pPr>
            <a:r>
              <a:rPr lang="en-US" altLang="zh-CN" smtClean="0"/>
              <a:t>JUL</a:t>
            </a:r>
            <a:r>
              <a:rPr lang="zh-CN" altLang="en-US" smtClean="0"/>
              <a:t>、</a:t>
            </a:r>
            <a:r>
              <a:rPr lang="en-US" altLang="zh-CN" smtClean="0"/>
              <a:t>JCL</a:t>
            </a:r>
            <a:r>
              <a:rPr lang="zh-CN" altLang="en-US"/>
              <a:t>、</a:t>
            </a:r>
            <a:r>
              <a:rPr lang="en-US" altLang="zh-CN"/>
              <a:t>Jboss-logging</a:t>
            </a:r>
            <a:r>
              <a:rPr lang="zh-CN" altLang="en-US"/>
              <a:t>、</a:t>
            </a:r>
            <a:r>
              <a:rPr lang="en-US" altLang="zh-CN"/>
              <a:t>logback</a:t>
            </a:r>
            <a:r>
              <a:rPr lang="zh-CN" altLang="en-US"/>
              <a:t>、</a:t>
            </a:r>
            <a:r>
              <a:rPr lang="en-US" altLang="zh-CN"/>
              <a:t>log4j</a:t>
            </a:r>
            <a:r>
              <a:rPr lang="zh-CN" altLang="en-US"/>
              <a:t>、</a:t>
            </a:r>
            <a:r>
              <a:rPr lang="en-US" altLang="zh-CN"/>
              <a:t>log4j2</a:t>
            </a:r>
            <a:r>
              <a:rPr lang="zh-CN" altLang="en-US"/>
              <a:t>、</a:t>
            </a:r>
            <a:r>
              <a:rPr lang="en-US" altLang="zh-CN"/>
              <a:t>slf4j</a:t>
            </a:r>
            <a:r>
              <a:rPr lang="en-US" altLang="zh-CN" smtClean="0"/>
              <a:t>......</a:t>
            </a:r>
            <a:endParaRPr lang="en-US" altLang="zh-CN" smtClean="0"/>
          </a:p>
          <a:p>
            <a:pPr marL="0" indent="0">
              <a:buNone/>
            </a:pPr>
            <a:r>
              <a:rPr lang="zh-CN" altLang="en-US"/>
              <a:t>日志</a:t>
            </a:r>
            <a:r>
              <a:rPr lang="zh-CN" altLang="en-US" smtClean="0"/>
              <a:t>框架分为两类：</a:t>
            </a:r>
            <a:endParaRPr lang="en-US" altLang="zh-CN" smtClean="0"/>
          </a:p>
          <a:p>
            <a:pPr marL="0" indent="0">
              <a:buNone/>
            </a:pPr>
            <a:r>
              <a:rPr lang="en-US" altLang="zh-CN" smtClean="0"/>
              <a:t>1</a:t>
            </a:r>
            <a:r>
              <a:rPr lang="zh-CN" altLang="en-US" smtClean="0"/>
              <a:t>、抽象类日志：</a:t>
            </a:r>
            <a:endParaRPr lang="en-US" altLang="zh-CN" smtClean="0"/>
          </a:p>
          <a:p>
            <a:pPr marL="0" indent="0">
              <a:buNone/>
            </a:pPr>
            <a:r>
              <a:rPr lang="en-US" altLang="zh-CN" smtClean="0"/>
              <a:t>JCL</a:t>
            </a:r>
            <a:r>
              <a:rPr lang="zh-CN" altLang="en-US" smtClean="0"/>
              <a:t>、</a:t>
            </a:r>
            <a:r>
              <a:rPr lang="en-US" altLang="zh-CN"/>
              <a:t> </a:t>
            </a:r>
            <a:r>
              <a:rPr lang="en-US" altLang="zh-CN" smtClean="0"/>
              <a:t>slf4j</a:t>
            </a:r>
            <a:r>
              <a:rPr lang="zh-CN" altLang="en-US" smtClean="0"/>
              <a:t>、</a:t>
            </a:r>
            <a:r>
              <a:rPr lang="en-US" altLang="zh-CN"/>
              <a:t> </a:t>
            </a:r>
            <a:r>
              <a:rPr lang="en-US" altLang="zh-CN" smtClean="0"/>
              <a:t>Jboss-logging……</a:t>
            </a:r>
            <a:endParaRPr lang="en-US" altLang="zh-CN" smtClean="0"/>
          </a:p>
          <a:p>
            <a:pPr marL="0" indent="0">
              <a:buNone/>
            </a:pPr>
            <a:r>
              <a:rPr lang="en-US" altLang="zh-CN" smtClean="0"/>
              <a:t>2</a:t>
            </a:r>
            <a:r>
              <a:rPr lang="zh-CN" altLang="en-US" smtClean="0"/>
              <a:t>、实现类日志</a:t>
            </a:r>
            <a:endParaRPr lang="en-US" altLang="zh-CN" smtClean="0"/>
          </a:p>
          <a:p>
            <a:pPr marL="0" indent="0">
              <a:buNone/>
            </a:pPr>
            <a:r>
              <a:rPr lang="en-US" altLang="zh-CN"/>
              <a:t>l</a:t>
            </a:r>
            <a:r>
              <a:rPr lang="en-US" altLang="zh-CN" smtClean="0"/>
              <a:t>og4j</a:t>
            </a:r>
            <a:r>
              <a:rPr lang="zh-CN" altLang="en-US" smtClean="0"/>
              <a:t>、</a:t>
            </a:r>
            <a:r>
              <a:rPr lang="en-US" altLang="zh-CN" smtClean="0"/>
              <a:t>JUL</a:t>
            </a:r>
            <a:r>
              <a:rPr lang="zh-CN" altLang="en-US" smtClean="0"/>
              <a:t>、</a:t>
            </a:r>
            <a:r>
              <a:rPr lang="en-US" altLang="zh-CN"/>
              <a:t>l</a:t>
            </a:r>
            <a:r>
              <a:rPr lang="en-US" altLang="zh-CN" smtClean="0"/>
              <a:t>og4j2</a:t>
            </a:r>
            <a:r>
              <a:rPr lang="zh-CN" altLang="en-US" smtClean="0"/>
              <a:t>、</a:t>
            </a:r>
            <a:r>
              <a:rPr lang="en-US" altLang="zh-CN" smtClean="0"/>
              <a:t>logback……</a:t>
            </a:r>
            <a:endParaRPr lang="en-US" altLang="zh-CN" smtClean="0"/>
          </a:p>
          <a:p>
            <a:pPr marL="0" indent="0">
              <a:buNone/>
            </a:pPr>
            <a:r>
              <a:rPr lang="en-US" altLang="zh-CN" smtClean="0"/>
              <a:t>Spring Boot</a:t>
            </a:r>
            <a:r>
              <a:rPr lang="zh-CN" altLang="en-US" smtClean="0"/>
              <a:t>使用的是</a:t>
            </a:r>
            <a:r>
              <a:rPr lang="en-US" altLang="zh-CN" smtClean="0"/>
              <a:t>SLF4j</a:t>
            </a:r>
            <a:r>
              <a:rPr lang="zh-CN" altLang="en-US" smtClean="0"/>
              <a:t>抽象和</a:t>
            </a:r>
            <a:r>
              <a:rPr lang="en-US" altLang="zh-CN" smtClean="0"/>
              <a:t>logback</a:t>
            </a:r>
            <a:r>
              <a:rPr lang="zh-CN" altLang="en-US" smtClean="0"/>
              <a:t>实现。</a:t>
            </a:r>
            <a:endParaRPr lang="en-US" altLang="zh-CN"/>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目标四：</a:t>
            </a:r>
            <a:r>
              <a:rPr lang="en-US" altLang="zh-CN"/>
              <a:t>Spring Data JPA</a:t>
            </a:r>
            <a:r>
              <a:rPr lang="zh-CN" altLang="en-US"/>
              <a:t>操作</a:t>
            </a:r>
            <a:endParaRPr lang="zh-CN" altLang="en-US"/>
          </a:p>
        </p:txBody>
      </p:sp>
      <p:sp>
        <p:nvSpPr>
          <p:cNvPr id="3" name="内容占位符 2"/>
          <p:cNvSpPr>
            <a:spLocks noGrp="1"/>
          </p:cNvSpPr>
          <p:nvPr>
            <p:ph idx="1"/>
          </p:nvPr>
        </p:nvSpPr>
        <p:spPr>
          <a:xfrm>
            <a:off x="173508" y="850008"/>
            <a:ext cx="11180292" cy="5441256"/>
          </a:xfrm>
        </p:spPr>
        <p:txBody>
          <a:bodyPr vert="horz" lIns="91440" tIns="45720" rIns="91440" bIns="45720" rtlCol="0">
            <a:normAutofit fontScale="92500" lnSpcReduction="10000"/>
          </a:bodyPr>
          <a:lstStyle/>
          <a:p>
            <a:pPr marL="0" indent="0">
              <a:buNone/>
            </a:pPr>
            <a:r>
              <a:rPr lang="en-US" altLang="zh-CN"/>
              <a:t>Spring Data </a:t>
            </a:r>
            <a:r>
              <a:rPr lang="zh-CN" altLang="en-US"/>
              <a:t>项目的目的是为了简化构建基于</a:t>
            </a:r>
            <a:r>
              <a:rPr lang="en-US" altLang="zh-CN"/>
              <a:t>Spring </a:t>
            </a:r>
            <a:r>
              <a:rPr lang="zh-CN" altLang="en-US"/>
              <a:t>框架应用的数据访问技术，包括非关系数据库、</a:t>
            </a:r>
            <a:r>
              <a:rPr lang="en-US" altLang="zh-CN"/>
              <a:t>Map-Reduce </a:t>
            </a:r>
            <a:r>
              <a:rPr lang="zh-CN" altLang="en-US"/>
              <a:t>框架、云数据服务等等；另外也包含对关系数据库的访问</a:t>
            </a:r>
            <a:r>
              <a:rPr lang="zh-CN" altLang="en-US"/>
              <a:t>支持</a:t>
            </a:r>
            <a:r>
              <a:rPr lang="zh-CN" altLang="en-US" smtClean="0"/>
              <a:t>。</a:t>
            </a:r>
            <a:endParaRPr lang="zh-CN" altLang="en-US"/>
          </a:p>
          <a:p>
            <a:pPr marL="0" indent="0">
              <a:buNone/>
            </a:pPr>
            <a:r>
              <a:rPr lang="en-US" altLang="zh-CN"/>
              <a:t>Spring Data </a:t>
            </a:r>
            <a:r>
              <a:rPr lang="zh-CN" altLang="en-US"/>
              <a:t>包含多个子</a:t>
            </a:r>
            <a:r>
              <a:rPr lang="zh-CN" altLang="en-US"/>
              <a:t>项目</a:t>
            </a:r>
            <a:r>
              <a:rPr lang="zh-CN" altLang="en-US" smtClean="0"/>
              <a:t>：</a:t>
            </a:r>
            <a:r>
              <a:rPr lang="en-US" altLang="zh-CN" smtClean="0"/>
              <a:t>Spring </a:t>
            </a:r>
            <a:r>
              <a:rPr lang="en-US" altLang="zh-CN"/>
              <a:t>Data </a:t>
            </a:r>
            <a:r>
              <a:rPr lang="en-US" altLang="zh-CN" smtClean="0"/>
              <a:t>Commons</a:t>
            </a:r>
            <a:r>
              <a:rPr lang="zh-CN" altLang="en-US" smtClean="0"/>
              <a:t>、</a:t>
            </a:r>
            <a:r>
              <a:rPr lang="en-US" altLang="zh-CN" smtClean="0"/>
              <a:t>Spring </a:t>
            </a:r>
            <a:r>
              <a:rPr lang="en-US" altLang="zh-CN"/>
              <a:t>Data </a:t>
            </a:r>
            <a:r>
              <a:rPr lang="en-US" altLang="zh-CN" smtClean="0"/>
              <a:t>JPA</a:t>
            </a:r>
            <a:r>
              <a:rPr lang="zh-CN" altLang="en-US" smtClean="0"/>
              <a:t>、</a:t>
            </a:r>
            <a:r>
              <a:rPr lang="en-US" altLang="zh-CN" smtClean="0"/>
              <a:t>Spring </a:t>
            </a:r>
            <a:r>
              <a:rPr lang="en-US" altLang="zh-CN"/>
              <a:t>Data </a:t>
            </a:r>
            <a:r>
              <a:rPr lang="en-US" altLang="zh-CN" smtClean="0"/>
              <a:t>KeyValue</a:t>
            </a:r>
            <a:r>
              <a:rPr lang="zh-CN" altLang="en-US" smtClean="0"/>
              <a:t>、</a:t>
            </a:r>
            <a:r>
              <a:rPr lang="en-US" altLang="zh-CN" smtClean="0"/>
              <a:t>Spring </a:t>
            </a:r>
            <a:r>
              <a:rPr lang="en-US" altLang="zh-CN"/>
              <a:t>Data </a:t>
            </a:r>
            <a:r>
              <a:rPr lang="en-US" altLang="zh-CN" smtClean="0"/>
              <a:t>LDAP</a:t>
            </a:r>
            <a:r>
              <a:rPr lang="zh-CN" altLang="en-US" smtClean="0"/>
              <a:t>、</a:t>
            </a:r>
            <a:r>
              <a:rPr lang="en-US" altLang="zh-CN" smtClean="0"/>
              <a:t>Spring </a:t>
            </a:r>
            <a:r>
              <a:rPr lang="en-US" altLang="zh-CN"/>
              <a:t>Data </a:t>
            </a:r>
            <a:r>
              <a:rPr lang="en-US" altLang="zh-CN" smtClean="0"/>
              <a:t>MongoDB</a:t>
            </a:r>
            <a:r>
              <a:rPr lang="zh-CN" altLang="en-US" smtClean="0"/>
              <a:t>、</a:t>
            </a:r>
            <a:r>
              <a:rPr lang="en-US" altLang="zh-CN" smtClean="0"/>
              <a:t>Spring </a:t>
            </a:r>
            <a:r>
              <a:rPr lang="en-US" altLang="zh-CN"/>
              <a:t>Data </a:t>
            </a:r>
            <a:r>
              <a:rPr lang="en-US" altLang="zh-CN" smtClean="0"/>
              <a:t>Gemfire</a:t>
            </a:r>
            <a:r>
              <a:rPr lang="zh-CN" altLang="en-US" smtClean="0"/>
              <a:t>、</a:t>
            </a:r>
            <a:r>
              <a:rPr lang="en-US" altLang="zh-CN" smtClean="0"/>
              <a:t>Spring </a:t>
            </a:r>
            <a:r>
              <a:rPr lang="en-US" altLang="zh-CN"/>
              <a:t>Data </a:t>
            </a:r>
            <a:r>
              <a:rPr lang="en-US" altLang="zh-CN" smtClean="0"/>
              <a:t>REST</a:t>
            </a:r>
            <a:r>
              <a:rPr lang="zh-CN" altLang="en-US" smtClean="0"/>
              <a:t>、</a:t>
            </a:r>
            <a:r>
              <a:rPr lang="en-US" altLang="zh-CN" smtClean="0"/>
              <a:t>Spring </a:t>
            </a:r>
            <a:r>
              <a:rPr lang="en-US" altLang="zh-CN"/>
              <a:t>Data </a:t>
            </a:r>
            <a:r>
              <a:rPr lang="en-US" altLang="zh-CN" smtClean="0"/>
              <a:t>Redis</a:t>
            </a:r>
            <a:r>
              <a:rPr lang="zh-CN" altLang="en-US" smtClean="0"/>
              <a:t>、</a:t>
            </a:r>
            <a:r>
              <a:rPr lang="en-US" altLang="zh-CN" smtClean="0"/>
              <a:t>Spring </a:t>
            </a:r>
            <a:r>
              <a:rPr lang="en-US" altLang="zh-CN"/>
              <a:t>Data for </a:t>
            </a:r>
            <a:r>
              <a:rPr lang="en-US" altLang="zh-CN"/>
              <a:t>Apache </a:t>
            </a:r>
            <a:r>
              <a:rPr lang="en-US" altLang="zh-CN" smtClean="0"/>
              <a:t>Cassandra</a:t>
            </a:r>
            <a:r>
              <a:rPr lang="zh-CN" altLang="en-US" smtClean="0"/>
              <a:t>、</a:t>
            </a:r>
            <a:r>
              <a:rPr lang="en-US" altLang="zh-CN" smtClean="0"/>
              <a:t>Spring </a:t>
            </a:r>
            <a:r>
              <a:rPr lang="en-US" altLang="zh-CN"/>
              <a:t>Data for </a:t>
            </a:r>
            <a:r>
              <a:rPr lang="en-US" altLang="zh-CN"/>
              <a:t>Apache </a:t>
            </a:r>
            <a:r>
              <a:rPr lang="en-US" altLang="zh-CN" smtClean="0"/>
              <a:t>Solr</a:t>
            </a:r>
            <a:r>
              <a:rPr lang="zh-CN" altLang="en-US" smtClean="0"/>
              <a:t>、</a:t>
            </a:r>
            <a:r>
              <a:rPr lang="en-US" altLang="zh-CN" smtClean="0"/>
              <a:t>Spring </a:t>
            </a:r>
            <a:r>
              <a:rPr lang="en-US" altLang="zh-CN"/>
              <a:t>Data Couchbase (</a:t>
            </a:r>
            <a:r>
              <a:rPr lang="en-US" altLang="zh-CN"/>
              <a:t>community </a:t>
            </a:r>
            <a:r>
              <a:rPr lang="en-US" altLang="zh-CN" smtClean="0"/>
              <a:t>module)</a:t>
            </a:r>
            <a:r>
              <a:rPr lang="zh-CN" altLang="en-US" smtClean="0"/>
              <a:t>、</a:t>
            </a:r>
            <a:r>
              <a:rPr lang="en-US" altLang="zh-CN" smtClean="0"/>
              <a:t>Spring </a:t>
            </a:r>
            <a:r>
              <a:rPr lang="en-US" altLang="zh-CN"/>
              <a:t>Data Elasticsearch (</a:t>
            </a:r>
            <a:r>
              <a:rPr lang="en-US" altLang="zh-CN"/>
              <a:t>community </a:t>
            </a:r>
            <a:r>
              <a:rPr lang="en-US" altLang="zh-CN" smtClean="0"/>
              <a:t>module)</a:t>
            </a:r>
            <a:r>
              <a:rPr lang="zh-CN" altLang="en-US" smtClean="0"/>
              <a:t>、</a:t>
            </a:r>
            <a:r>
              <a:rPr lang="en-US" altLang="zh-CN" smtClean="0"/>
              <a:t>Spring </a:t>
            </a:r>
            <a:r>
              <a:rPr lang="en-US" altLang="zh-CN"/>
              <a:t>Data Neo4j (community </a:t>
            </a:r>
            <a:r>
              <a:rPr lang="en-US" altLang="zh-CN"/>
              <a:t>module</a:t>
            </a:r>
            <a:r>
              <a:rPr lang="en-US" altLang="zh-CN" smtClean="0"/>
              <a:t>)…</a:t>
            </a:r>
            <a:endParaRPr lang="en-US" altLang="zh-CN"/>
          </a:p>
          <a:p>
            <a:pPr marL="0" indent="0">
              <a:buNone/>
            </a:pPr>
            <a:endParaRPr lang="zh-CN" altLang="en-US"/>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目标四：</a:t>
            </a:r>
            <a:r>
              <a:rPr lang="en-US" altLang="zh-CN"/>
              <a:t>Spring Data JPA</a:t>
            </a:r>
            <a:r>
              <a:rPr lang="zh-CN" altLang="en-US"/>
              <a:t>操作</a:t>
            </a:r>
            <a:endParaRPr lang="zh-CN" altLang="en-US" dirty="0"/>
          </a:p>
        </p:txBody>
      </p:sp>
      <p:pic>
        <p:nvPicPr>
          <p:cNvPr id="5" name="图片 4"/>
          <p:cNvPicPr>
            <a:picLocks noChangeAspect="1"/>
          </p:cNvPicPr>
          <p:nvPr/>
        </p:nvPicPr>
        <p:blipFill>
          <a:blip r:embed="rId1"/>
          <a:stretch>
            <a:fillRect/>
          </a:stretch>
        </p:blipFill>
        <p:spPr>
          <a:xfrm>
            <a:off x="558801" y="850007"/>
            <a:ext cx="9677400" cy="5252321"/>
          </a:xfrm>
          <a:prstGeom prst="rect">
            <a:avLst/>
          </a:prstGeom>
        </p:spPr>
      </p:pic>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774096"/>
          </a:xfrm>
        </p:spPr>
        <p:txBody>
          <a:bodyPr vert="horz" lIns="91440" tIns="45720" rIns="91440" bIns="45720" rtlCol="0">
            <a:noAutofit/>
          </a:bodyPr>
          <a:lstStyle/>
          <a:p>
            <a:r>
              <a:rPr lang="zh-CN" altLang="en-US" sz="2400" smtClean="0">
                <a:solidFill>
                  <a:schemeClr val="tx1">
                    <a:lumMod val="75000"/>
                    <a:lumOff val="25000"/>
                  </a:schemeClr>
                </a:solidFill>
              </a:rPr>
              <a:t>通过本章学习，同学们学会使用</a:t>
            </a:r>
            <a:r>
              <a:rPr lang="en-US" altLang="zh-CN" sz="2400" smtClean="0">
                <a:solidFill>
                  <a:schemeClr val="tx1">
                    <a:lumMod val="75000"/>
                    <a:lumOff val="25000"/>
                  </a:schemeClr>
                </a:solidFill>
              </a:rPr>
              <a:t>JDBC</a:t>
            </a:r>
            <a:r>
              <a:rPr lang="zh-CN" altLang="en-US" sz="2400" smtClean="0">
                <a:solidFill>
                  <a:schemeClr val="tx1">
                    <a:lumMod val="75000"/>
                    <a:lumOff val="25000"/>
                  </a:schemeClr>
                </a:solidFill>
              </a:rPr>
              <a:t>操作数据库，切换阿里</a:t>
            </a:r>
            <a:r>
              <a:rPr lang="en-US" altLang="zh-CN" sz="2400" smtClean="0">
                <a:solidFill>
                  <a:schemeClr val="tx1">
                    <a:lumMod val="75000"/>
                    <a:lumOff val="25000"/>
                  </a:schemeClr>
                </a:solidFill>
              </a:rPr>
              <a:t>Druid</a:t>
            </a:r>
            <a:r>
              <a:rPr lang="zh-CN" altLang="en-US" sz="2400" smtClean="0">
                <a:solidFill>
                  <a:schemeClr val="tx1">
                    <a:lumMod val="75000"/>
                    <a:lumOff val="25000"/>
                  </a:schemeClr>
                </a:solidFill>
              </a:rPr>
              <a:t>数据源，</a:t>
            </a:r>
            <a:r>
              <a:rPr lang="en-US" altLang="zh-CN" sz="2400" smtClean="0">
                <a:solidFill>
                  <a:schemeClr val="tx1">
                    <a:lumMod val="75000"/>
                    <a:lumOff val="25000"/>
                  </a:schemeClr>
                </a:solidFill>
              </a:rPr>
              <a:t>mybatis</a:t>
            </a:r>
            <a:r>
              <a:rPr lang="zh-CN" altLang="en-US" sz="2400" smtClean="0">
                <a:solidFill>
                  <a:schemeClr val="tx1">
                    <a:lumMod val="75000"/>
                    <a:lumOff val="25000"/>
                  </a:schemeClr>
                </a:solidFill>
              </a:rPr>
              <a:t>整合开发以及</a:t>
            </a:r>
            <a:r>
              <a:rPr lang="en-US" altLang="zh-CN" sz="2400" smtClean="0">
                <a:solidFill>
                  <a:schemeClr val="tx1">
                    <a:lumMod val="75000"/>
                    <a:lumOff val="25000"/>
                  </a:schemeClr>
                </a:solidFill>
              </a:rPr>
              <a:t>JPA</a:t>
            </a:r>
            <a:r>
              <a:rPr lang="zh-CN" altLang="en-US" sz="2400" smtClean="0">
                <a:solidFill>
                  <a:schemeClr val="tx1">
                    <a:lumMod val="75000"/>
                    <a:lumOff val="25000"/>
                  </a:schemeClr>
                </a:solidFill>
              </a:rPr>
              <a:t>操作数据库。</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章</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总结</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 </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与数据访问</a:t>
            </a:r>
            <a:r>
              <a:rPr lang="en-US"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七</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章：</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启动</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配置</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原理</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8" name="Content Placeholder 2"/>
          <p:cNvSpPr>
            <a:spLocks noGrp="1"/>
          </p:cNvSpPr>
          <p:nvPr>
            <p:ph idx="1"/>
          </p:nvPr>
        </p:nvSpPr>
        <p:spPr>
          <a:xfrm>
            <a:off x="838200" y="982133"/>
            <a:ext cx="10515600" cy="5309130"/>
          </a:xfrm>
        </p:spPr>
        <p:txBody>
          <a:bodyPr>
            <a:normAutofit/>
          </a:bodyPr>
          <a:lstStyle/>
          <a:p>
            <a:r>
              <a:rPr lang="zh-CN" altLang="en-US"/>
              <a:t>目标一</a:t>
            </a:r>
            <a:r>
              <a:rPr lang="zh-CN" altLang="en-US" smtClean="0"/>
              <a:t>：理解创建</a:t>
            </a:r>
            <a:r>
              <a:rPr lang="en-US" altLang="zh-CN"/>
              <a:t>SpringApplication</a:t>
            </a:r>
            <a:r>
              <a:rPr lang="zh-CN" altLang="en-US"/>
              <a:t>应用原理</a:t>
            </a:r>
            <a:endParaRPr lang="en-US" altLang="zh-CN"/>
          </a:p>
          <a:p>
            <a:r>
              <a:rPr lang="zh-CN" altLang="en-US" smtClean="0"/>
              <a:t>目标二</a:t>
            </a:r>
            <a:r>
              <a:rPr lang="zh-CN" altLang="en-US" smtClean="0"/>
              <a:t>：理解启动</a:t>
            </a:r>
            <a:r>
              <a:rPr lang="zh-CN" altLang="en-US"/>
              <a:t>应用原理</a:t>
            </a:r>
            <a:endParaRPr lang="en-US" altLang="zh-CN" smtClean="0"/>
          </a:p>
          <a:p>
            <a:r>
              <a:rPr lang="zh-CN" altLang="en-US" smtClean="0"/>
              <a:t>目标三：理解事件</a:t>
            </a:r>
            <a:r>
              <a:rPr lang="zh-CN" altLang="en-US"/>
              <a:t>监听</a:t>
            </a:r>
            <a:r>
              <a:rPr lang="zh-CN" altLang="en-US"/>
              <a:t>机制</a:t>
            </a:r>
            <a:r>
              <a:rPr lang="zh-CN" altLang="en-US" smtClean="0"/>
              <a:t>原理</a:t>
            </a:r>
            <a:endParaRPr lang="zh-CN" altLang="en-US"/>
          </a:p>
          <a:p>
            <a:endParaRPr lang="en-US" dirty="0"/>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一：理解创建</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SpringApplication</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应用原理</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8" name="Rectangle 3"/>
          <p:cNvSpPr>
            <a:spLocks noChangeArrowheads="1"/>
          </p:cNvSpPr>
          <p:nvPr/>
        </p:nvSpPr>
        <p:spPr bwMode="auto">
          <a:xfrm>
            <a:off x="406400" y="1213382"/>
            <a:ext cx="10998200" cy="3477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public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SpringApplication(ResourceLoader resourceLoader, Class&lt;?&gt;... primarySources) {</a:t>
            </a:r>
            <a:b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this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1" i="0" u="none" strike="noStrike" cap="none" normalizeH="0" baseline="0" smtClean="0">
                <a:ln>
                  <a:noFill/>
                </a:ln>
                <a:solidFill>
                  <a:srgbClr val="660E7A"/>
                </a:solidFill>
                <a:effectLst/>
                <a:latin typeface="Courier New" panose="02070309020205020404" pitchFamily="49" charset="0"/>
                <a:cs typeface="Courier New" panose="02070309020205020404" pitchFamily="49" charset="0"/>
              </a:rPr>
              <a:t>resourceLoader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resourceLoader;</a:t>
            </a:r>
            <a:b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Assert.</a:t>
            </a:r>
            <a:r>
              <a:rPr kumimoji="0" lang="zh-CN" altLang="zh-CN" sz="1600" b="0" i="1"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notNull</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(primarySources, </a:t>
            </a:r>
            <a:r>
              <a:rPr kumimoji="0" lang="zh-CN" altLang="zh-CN" sz="1600" b="1" i="0" u="none" strike="noStrike" cap="none" normalizeH="0" baseline="0" smtClean="0">
                <a:ln>
                  <a:noFill/>
                </a:ln>
                <a:solidFill>
                  <a:srgbClr val="008000"/>
                </a:solidFill>
                <a:effectLst/>
                <a:latin typeface="Courier New" panose="02070309020205020404" pitchFamily="49" charset="0"/>
                <a:cs typeface="Courier New" panose="02070309020205020404" pitchFamily="49" charset="0"/>
              </a:rPr>
              <a:t>"PrimarySources must not be null</a:t>
            </a:r>
            <a:r>
              <a:rPr kumimoji="0" lang="zh-CN" altLang="zh-CN" sz="1600" b="1" i="0" u="none" strike="noStrike" cap="none" normalizeH="0" baseline="0" smtClean="0">
                <a:ln>
                  <a:noFill/>
                </a:ln>
                <a:solidFill>
                  <a:srgbClr val="008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b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this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1" i="0" u="none" strike="noStrike" cap="none" normalizeH="0" baseline="0" smtClean="0">
                <a:ln>
                  <a:noFill/>
                </a:ln>
                <a:solidFill>
                  <a:srgbClr val="660E7A"/>
                </a:solidFill>
                <a:effectLst/>
                <a:latin typeface="Courier New" panose="02070309020205020404" pitchFamily="49" charset="0"/>
                <a:cs typeface="Courier New" panose="02070309020205020404" pitchFamily="49" charset="0"/>
              </a:rPr>
              <a:t>primarySources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new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LinkedHashSet&lt;&gt;(Arrays.</a:t>
            </a:r>
            <a:r>
              <a:rPr kumimoji="0" lang="zh-CN" altLang="zh-CN" sz="1600" b="0" i="1"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asList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(primarySources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6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判断当前是否一个</a:t>
            </a:r>
            <a:r>
              <a:rPr lang="en-US" altLang="zh-CN" sz="1200">
                <a:solidFill>
                  <a:srgbClr val="FF0000"/>
                </a:solidFill>
                <a:latin typeface="Courier New" panose="02070309020205020404" pitchFamily="49" charset="0"/>
                <a:cs typeface="Courier New" panose="02070309020205020404" pitchFamily="49" charset="0"/>
              </a:rPr>
              <a:t>web</a:t>
            </a:r>
            <a:r>
              <a:rPr lang="zh-CN" altLang="en-US" sz="1200">
                <a:solidFill>
                  <a:srgbClr val="FF0000"/>
                </a:solidFill>
                <a:latin typeface="Courier New" panose="02070309020205020404" pitchFamily="49" charset="0"/>
                <a:cs typeface="Courier New" panose="02070309020205020404" pitchFamily="49" charset="0"/>
              </a:rPr>
              <a:t>应用</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this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1" i="0" u="none" strike="noStrike" cap="none" normalizeH="0" baseline="0" smtClean="0">
                <a:ln>
                  <a:noFill/>
                </a:ln>
                <a:solidFill>
                  <a:srgbClr val="660E7A"/>
                </a:solidFill>
                <a:effectLst/>
                <a:latin typeface="Courier New" panose="02070309020205020404" pitchFamily="49" charset="0"/>
                <a:cs typeface="Courier New" panose="02070309020205020404" pitchFamily="49" charset="0"/>
              </a:rPr>
              <a:t>webApplicationType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WebApplicationType.</a:t>
            </a:r>
            <a:r>
              <a:rPr kumimoji="0" lang="zh-CN" altLang="zh-CN" sz="1600" b="0" i="1"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deduceFromClasspath</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FF0000"/>
                </a:solidFill>
                <a:latin typeface="Courier New" panose="02070309020205020404" pitchFamily="49" charset="0"/>
                <a:cs typeface="Courier New" panose="02070309020205020404" pitchFamily="49" charset="0"/>
              </a:rPr>
              <a:t>    //</a:t>
            </a:r>
            <a:r>
              <a:rPr lang="zh-CN" altLang="en-US" sz="1200">
                <a:solidFill>
                  <a:srgbClr val="FF0000"/>
                </a:solidFill>
                <a:latin typeface="Courier New" panose="02070309020205020404" pitchFamily="49" charset="0"/>
                <a:cs typeface="Courier New" panose="02070309020205020404" pitchFamily="49" charset="0"/>
              </a:rPr>
              <a:t>从类路径下找到</a:t>
            </a:r>
            <a:r>
              <a:rPr lang="en-US" altLang="zh-CN" sz="1200">
                <a:solidFill>
                  <a:srgbClr val="FF0000"/>
                </a:solidFill>
                <a:latin typeface="Courier New" panose="02070309020205020404" pitchFamily="49" charset="0"/>
                <a:cs typeface="Courier New" panose="02070309020205020404" pitchFamily="49" charset="0"/>
              </a:rPr>
              <a:t>META‐INF/spring.factories</a:t>
            </a:r>
            <a:r>
              <a:rPr lang="zh-CN" altLang="en-US" sz="1200">
                <a:solidFill>
                  <a:srgbClr val="FF0000"/>
                </a:solidFill>
                <a:latin typeface="Courier New" panose="02070309020205020404" pitchFamily="49" charset="0"/>
                <a:cs typeface="Courier New" panose="02070309020205020404" pitchFamily="49" charset="0"/>
              </a:rPr>
              <a:t>配置的所有</a:t>
            </a:r>
            <a:r>
              <a:rPr lang="en-US" altLang="zh-CN" sz="1200">
                <a:solidFill>
                  <a:srgbClr val="FF0000"/>
                </a:solidFill>
                <a:latin typeface="Courier New" panose="02070309020205020404" pitchFamily="49" charset="0"/>
                <a:cs typeface="Courier New" panose="02070309020205020404" pitchFamily="49" charset="0"/>
              </a:rPr>
              <a:t>ApplicationContextInitializer;</a:t>
            </a:r>
            <a:r>
              <a:rPr lang="zh-CN" altLang="en-US" sz="1200">
                <a:solidFill>
                  <a:srgbClr val="FF0000"/>
                </a:solidFill>
                <a:latin typeface="Courier New" panose="02070309020205020404" pitchFamily="49" charset="0"/>
                <a:cs typeface="Courier New" panose="02070309020205020404" pitchFamily="49" charset="0"/>
              </a:rPr>
              <a:t>然后</a:t>
            </a:r>
            <a:r>
              <a:rPr lang="zh-CN" altLang="en-US" sz="1200">
                <a:solidFill>
                  <a:srgbClr val="FF0000"/>
                </a:solidFill>
                <a:latin typeface="Courier New" panose="02070309020205020404" pitchFamily="49" charset="0"/>
                <a:cs typeface="Courier New" panose="02070309020205020404" pitchFamily="49" charset="0"/>
              </a:rPr>
              <a:t>保存</a:t>
            </a:r>
            <a:r>
              <a:rPr lang="zh-CN" altLang="en-US" sz="1200" smtClean="0">
                <a:solidFill>
                  <a:srgbClr val="FF0000"/>
                </a:solidFill>
                <a:latin typeface="Courier New" panose="02070309020205020404" pitchFamily="49" charset="0"/>
                <a:cs typeface="Courier New" panose="02070309020205020404" pitchFamily="49" charset="0"/>
              </a:rPr>
              <a:t>起来</a:t>
            </a:r>
            <a:b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setInitializers((Collection) getSpringFactoriesInstances(ApplicationContextInitializer.</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class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6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从类路径下找到</a:t>
            </a:r>
            <a:r>
              <a:rPr lang="en-US" altLang="zh-CN" sz="1200">
                <a:solidFill>
                  <a:srgbClr val="FF0000"/>
                </a:solidFill>
                <a:latin typeface="Courier New" panose="02070309020205020404" pitchFamily="49" charset="0"/>
                <a:cs typeface="Courier New" panose="02070309020205020404" pitchFamily="49" charset="0"/>
              </a:rPr>
              <a:t>ETA‐INF/spring.factories</a:t>
            </a:r>
            <a:r>
              <a:rPr lang="zh-CN" altLang="en-US" sz="1200">
                <a:solidFill>
                  <a:srgbClr val="FF0000"/>
                </a:solidFill>
                <a:latin typeface="Courier New" panose="02070309020205020404" pitchFamily="49" charset="0"/>
                <a:cs typeface="Courier New" panose="02070309020205020404" pitchFamily="49" charset="0"/>
              </a:rPr>
              <a:t>配置的所有</a:t>
            </a:r>
            <a:r>
              <a:rPr lang="en-US" altLang="zh-CN" sz="1200">
                <a:solidFill>
                  <a:srgbClr val="FF0000"/>
                </a:solidFill>
                <a:latin typeface="Courier New" panose="02070309020205020404" pitchFamily="49" charset="0"/>
                <a:cs typeface="Courier New" panose="02070309020205020404" pitchFamily="49" charset="0"/>
              </a:rPr>
              <a:t>ApplicationListener</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setListeners((Collection) getSpringFactoriesInstances(ApplicationListener.</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class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6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从多个配置类中找到有</a:t>
            </a:r>
            <a:r>
              <a:rPr lang="en-US" altLang="zh-CN" sz="1200">
                <a:solidFill>
                  <a:srgbClr val="FF0000"/>
                </a:solidFill>
                <a:latin typeface="Courier New" panose="02070309020205020404" pitchFamily="49" charset="0"/>
                <a:cs typeface="Courier New" panose="02070309020205020404" pitchFamily="49" charset="0"/>
              </a:rPr>
              <a:t>main</a:t>
            </a:r>
            <a:r>
              <a:rPr lang="zh-CN" altLang="en-US" sz="1200">
                <a:solidFill>
                  <a:srgbClr val="FF0000"/>
                </a:solidFill>
                <a:latin typeface="Courier New" panose="02070309020205020404" pitchFamily="49" charset="0"/>
                <a:cs typeface="Courier New" panose="02070309020205020404" pitchFamily="49" charset="0"/>
              </a:rPr>
              <a:t>方法的主配置类</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6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this</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600" b="1" i="0" u="none" strike="noStrike" cap="none" normalizeH="0" baseline="0" smtClean="0">
                <a:ln>
                  <a:noFill/>
                </a:ln>
                <a:solidFill>
                  <a:srgbClr val="660E7A"/>
                </a:solidFill>
                <a:effectLst/>
                <a:latin typeface="Courier New" panose="02070309020205020404" pitchFamily="49" charset="0"/>
                <a:cs typeface="Courier New" panose="02070309020205020404" pitchFamily="49" charset="0"/>
              </a:rPr>
              <a:t>mainApplicationClass </a:t>
            </a: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deduceMainApplicationClass();</a:t>
            </a:r>
            <a:b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6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zh-CN" altLang="zh-CN" sz="1600" b="0" i="0" u="none" strike="noStrike" cap="none" normalizeH="0" baseline="0" smtClean="0">
              <a:ln>
                <a:noFill/>
              </a:ln>
              <a:solidFill>
                <a:schemeClr val="tx1"/>
              </a:solidFill>
              <a:effectLst/>
              <a:latin typeface="Arial" panose="020B0604020202020204" pitchFamily="34" charset="0"/>
            </a:endParaRPr>
          </a:p>
        </p:txBody>
      </p:sp>
      <p:pic>
        <p:nvPicPr>
          <p:cNvPr id="9" name="图片 8"/>
          <p:cNvPicPr>
            <a:picLocks noChangeAspect="1"/>
          </p:cNvPicPr>
          <p:nvPr/>
        </p:nvPicPr>
        <p:blipFill>
          <a:blip r:embed="rId1"/>
          <a:stretch>
            <a:fillRect/>
          </a:stretch>
        </p:blipFill>
        <p:spPr>
          <a:xfrm>
            <a:off x="506412" y="4814368"/>
            <a:ext cx="4143375" cy="1657350"/>
          </a:xfrm>
          <a:prstGeom prst="rect">
            <a:avLst/>
          </a:prstGeom>
        </p:spPr>
      </p:pic>
      <p:pic>
        <p:nvPicPr>
          <p:cNvPr id="10" name="图片 9"/>
          <p:cNvPicPr>
            <a:picLocks noChangeAspect="1"/>
          </p:cNvPicPr>
          <p:nvPr/>
        </p:nvPicPr>
        <p:blipFill>
          <a:blip r:embed="rId2"/>
          <a:stretch>
            <a:fillRect/>
          </a:stretch>
        </p:blipFill>
        <p:spPr>
          <a:xfrm>
            <a:off x="5268913" y="4564062"/>
            <a:ext cx="3722688" cy="2182265"/>
          </a:xfrm>
          <a:prstGeom prst="rect">
            <a:avLst/>
          </a:prstGeom>
        </p:spPr>
      </p:pic>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二：理解启动应用原理</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2" name="Rectangle 1"/>
          <p:cNvSpPr>
            <a:spLocks noChangeArrowheads="1"/>
          </p:cNvSpPr>
          <p:nvPr/>
        </p:nvSpPr>
        <p:spPr bwMode="auto">
          <a:xfrm>
            <a:off x="266700" y="660400"/>
            <a:ext cx="11671300" cy="6197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public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ConfigurableApplicationContext run(String... args) {</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en-US"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t>……</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configureHeadlessProperty</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获取</a:t>
            </a:r>
            <a:r>
              <a:rPr lang="en-US" altLang="zh-CN" sz="1200">
                <a:solidFill>
                  <a:srgbClr val="FF0000"/>
                </a:solidFill>
                <a:latin typeface="Courier New" panose="02070309020205020404" pitchFamily="49" charset="0"/>
                <a:cs typeface="Courier New" panose="02070309020205020404" pitchFamily="49" charset="0"/>
              </a:rPr>
              <a:t>SpringApplicationRunListeners;</a:t>
            </a:r>
            <a:r>
              <a:rPr lang="zh-CN" altLang="en-US" sz="1200">
                <a:solidFill>
                  <a:srgbClr val="FF0000"/>
                </a:solidFill>
                <a:latin typeface="Courier New" panose="02070309020205020404" pitchFamily="49" charset="0"/>
                <a:cs typeface="Courier New" panose="02070309020205020404" pitchFamily="49" charset="0"/>
              </a:rPr>
              <a:t>从类路径下</a:t>
            </a:r>
            <a:r>
              <a:rPr lang="en-US" altLang="zh-CN" sz="1200">
                <a:solidFill>
                  <a:srgbClr val="FF0000"/>
                </a:solidFill>
                <a:latin typeface="Courier New" panose="02070309020205020404" pitchFamily="49" charset="0"/>
                <a:cs typeface="Courier New" panose="02070309020205020404" pitchFamily="49" charset="0"/>
              </a:rPr>
              <a:t>META‐INF/spring.factories</a:t>
            </a:r>
            <a:br>
              <a:rPr lang="zh-CN" altLang="zh-CN" sz="1200">
                <a:solidFill>
                  <a:srgbClr val="000000"/>
                </a:solidFill>
                <a:latin typeface="Courier New" panose="02070309020205020404" pitchFamily="49" charset="0"/>
                <a:cs typeface="Courier New" panose="02070309020205020404" pitchFamily="49" charset="0"/>
              </a:rPr>
            </a:br>
            <a:r>
              <a:rPr lang="zh-CN" altLang="zh-CN" sz="1200">
                <a:solidFill>
                  <a:srgbClr val="000000"/>
                </a:solidFill>
                <a:latin typeface="Courier New" panose="02070309020205020404" pitchFamily="49" charset="0"/>
                <a:cs typeface="Courier New" panose="02070309020205020404" pitchFamily="49" charset="0"/>
              </a:rPr>
              <a:t>   SpringApplicationRunListeners listeners = getRunListeners</a:t>
            </a:r>
            <a:r>
              <a:rPr lang="zh-CN" altLang="zh-CN" sz="1200">
                <a:solidFill>
                  <a:srgbClr val="000000"/>
                </a:solidFill>
                <a:latin typeface="Courier New" panose="02070309020205020404" pitchFamily="49" charset="0"/>
                <a:cs typeface="Courier New" panose="02070309020205020404" pitchFamily="49" charset="0"/>
              </a:rPr>
              <a:t>(</a:t>
            </a:r>
            <a:r>
              <a:rPr lang="zh-CN" altLang="zh-CN" sz="1200" smtClean="0">
                <a:solidFill>
                  <a:srgbClr val="000000"/>
                </a:solidFill>
                <a:latin typeface="Courier New" panose="02070309020205020404" pitchFamily="49" charset="0"/>
                <a:cs typeface="Courier New" panose="02070309020205020404" pitchFamily="49" charset="0"/>
              </a:rPr>
              <a:t>args</a:t>
            </a:r>
            <a:r>
              <a:rPr lang="en-US" altLang="zh-CN" sz="1200" smtClean="0">
                <a:solidFill>
                  <a:srgbClr val="000000"/>
                </a:solidFill>
                <a:latin typeface="Courier New" panose="02070309020205020404" pitchFamily="49" charset="0"/>
                <a:cs typeface="Courier New" panose="02070309020205020404" pitchFamily="49" charset="0"/>
              </a:rPr>
              <a:t>);</a:t>
            </a:r>
            <a:endParaRPr lang="en-US" altLang="zh-CN" sz="1200" smtClean="0">
              <a:solidFill>
                <a:srgbClr val="00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回调所有的获取</a:t>
            </a:r>
            <a:r>
              <a:rPr lang="en-US" altLang="zh-CN" sz="1200">
                <a:solidFill>
                  <a:srgbClr val="FF0000"/>
                </a:solidFill>
                <a:latin typeface="Courier New" panose="02070309020205020404" pitchFamily="49" charset="0"/>
                <a:cs typeface="Courier New" panose="02070309020205020404" pitchFamily="49" charset="0"/>
              </a:rPr>
              <a:t>SpringApplicationRunListener.starting()</a:t>
            </a:r>
            <a:r>
              <a:rPr lang="zh-CN" altLang="en-US" sz="1200">
                <a:solidFill>
                  <a:srgbClr val="FF0000"/>
                </a:solidFill>
                <a:latin typeface="Courier New" panose="02070309020205020404" pitchFamily="49" charset="0"/>
                <a:cs typeface="Courier New" panose="02070309020205020404" pitchFamily="49" charset="0"/>
              </a:rPr>
              <a:t>方法</a:t>
            </a:r>
            <a:endParaRPr lang="en-US" altLang="zh-CN" sz="1200" smtClean="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kumimoji="0" lang="en-US" altLang="zh-CN" sz="1200" b="0" i="0" u="none" strike="noStrike" cap="none" normalizeH="0">
                <a:ln>
                  <a:noFill/>
                </a:ln>
                <a:solidFill>
                  <a:srgbClr val="000000"/>
                </a:solidFill>
                <a:effectLst/>
                <a:latin typeface="Courier New" panose="02070309020205020404" pitchFamily="49" charset="0"/>
                <a:cs typeface="Courier New" panose="02070309020205020404" pitchFamily="49" charset="0"/>
              </a:rPr>
              <a:t> </a:t>
            </a:r>
            <a:r>
              <a:rPr kumimoji="0" lang="en-US" altLang="zh-CN" sz="1200" b="0" i="0" u="none" strike="noStrike" cap="none" normalizeH="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listeners</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.starting();</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try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封装命令行参数</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ApplicationArguments applicationArguments = </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new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DefaultApplicationArguments(args</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准备环境</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ConfigurableEnvironment environment = prepareEnvironment(listeners, applicationArguments);</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configureIgnoreBeanInfo(environment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创建环境完成后回调</a:t>
            </a:r>
            <a:r>
              <a:rPr lang="en-US" altLang="zh-CN" sz="1200">
                <a:solidFill>
                  <a:srgbClr val="FF0000"/>
                </a:solidFill>
                <a:latin typeface="Courier New" panose="02070309020205020404" pitchFamily="49" charset="0"/>
                <a:cs typeface="Courier New" panose="02070309020205020404" pitchFamily="49" charset="0"/>
              </a:rPr>
              <a:t>SpringApplicationRunListener.environmentPrepared();</a:t>
            </a:r>
            <a:r>
              <a:rPr lang="zh-CN" altLang="en-US" sz="1200">
                <a:solidFill>
                  <a:srgbClr val="FF0000"/>
                </a:solidFill>
                <a:latin typeface="Courier New" panose="02070309020205020404" pitchFamily="49" charset="0"/>
                <a:cs typeface="Courier New" panose="02070309020205020404" pitchFamily="49" charset="0"/>
              </a:rPr>
              <a:t>表示</a:t>
            </a:r>
            <a:r>
              <a:rPr lang="zh-CN" altLang="en-US" sz="1200">
                <a:solidFill>
                  <a:srgbClr val="FF0000"/>
                </a:solidFill>
                <a:latin typeface="Courier New" panose="02070309020205020404" pitchFamily="49" charset="0"/>
                <a:cs typeface="Courier New" panose="02070309020205020404" pitchFamily="49" charset="0"/>
              </a:rPr>
              <a:t>环境</a:t>
            </a:r>
            <a:r>
              <a:rPr lang="zh-CN" altLang="en-US" sz="1200">
                <a:solidFill>
                  <a:srgbClr val="FF0000"/>
                </a:solidFill>
                <a:latin typeface="Courier New" panose="02070309020205020404" pitchFamily="49" charset="0"/>
                <a:cs typeface="Courier New" panose="02070309020205020404" pitchFamily="49" charset="0"/>
              </a:rPr>
              <a:t>准备完成</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Banner printedBanner = printBanner(environment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创建</a:t>
            </a:r>
            <a:r>
              <a:rPr lang="en-US" altLang="zh-CN" sz="1200">
                <a:solidFill>
                  <a:srgbClr val="FF0000"/>
                </a:solidFill>
                <a:latin typeface="Courier New" panose="02070309020205020404" pitchFamily="49" charset="0"/>
                <a:cs typeface="Courier New" panose="02070309020205020404" pitchFamily="49" charset="0"/>
              </a:rPr>
              <a:t>ApplicationContext;</a:t>
            </a:r>
            <a:r>
              <a:rPr lang="zh-CN" altLang="en-US" sz="1200">
                <a:solidFill>
                  <a:srgbClr val="FF0000"/>
                </a:solidFill>
                <a:latin typeface="Courier New" panose="02070309020205020404" pitchFamily="49" charset="0"/>
                <a:cs typeface="Courier New" panose="02070309020205020404" pitchFamily="49" charset="0"/>
              </a:rPr>
              <a:t>决定创建</a:t>
            </a:r>
            <a:r>
              <a:rPr lang="en-US" altLang="zh-CN" sz="1200">
                <a:solidFill>
                  <a:srgbClr val="FF0000"/>
                </a:solidFill>
                <a:latin typeface="Courier New" panose="02070309020205020404" pitchFamily="49" charset="0"/>
                <a:cs typeface="Courier New" panose="02070309020205020404" pitchFamily="49" charset="0"/>
              </a:rPr>
              <a:t>web</a:t>
            </a:r>
            <a:r>
              <a:rPr lang="zh-CN" altLang="en-US" sz="1200">
                <a:solidFill>
                  <a:srgbClr val="FF0000"/>
                </a:solidFill>
                <a:latin typeface="Courier New" panose="02070309020205020404" pitchFamily="49" charset="0"/>
                <a:cs typeface="Courier New" panose="02070309020205020404" pitchFamily="49" charset="0"/>
              </a:rPr>
              <a:t>的</a:t>
            </a:r>
            <a:r>
              <a:rPr lang="en-US" altLang="zh-CN" sz="1200">
                <a:solidFill>
                  <a:srgbClr val="FF0000"/>
                </a:solidFill>
                <a:latin typeface="Courier New" panose="02070309020205020404" pitchFamily="49" charset="0"/>
                <a:cs typeface="Courier New" panose="02070309020205020404" pitchFamily="49" charset="0"/>
              </a:rPr>
              <a:t>ioc</a:t>
            </a:r>
            <a:r>
              <a:rPr lang="zh-CN" altLang="en-US" sz="1200">
                <a:solidFill>
                  <a:srgbClr val="FF0000"/>
                </a:solidFill>
                <a:latin typeface="Courier New" panose="02070309020205020404" pitchFamily="49" charset="0"/>
                <a:cs typeface="Courier New" panose="02070309020205020404" pitchFamily="49" charset="0"/>
              </a:rPr>
              <a:t>还是普通的</a:t>
            </a:r>
            <a:r>
              <a:rPr lang="en-US" altLang="zh-CN" sz="1200">
                <a:solidFill>
                  <a:srgbClr val="FF0000"/>
                </a:solidFill>
                <a:latin typeface="Courier New" panose="02070309020205020404" pitchFamily="49" charset="0"/>
                <a:cs typeface="Courier New" panose="02070309020205020404" pitchFamily="49" charset="0"/>
              </a:rPr>
              <a:t>ioc</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context = createApplicationContext();</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exceptionReporters = getSpringFactoriesInstances(SpringBootExceptionReporter.</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class</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new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Class[] { ConfigurableApplicationContext.</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class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context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准备上下文环境</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将</a:t>
            </a:r>
            <a:r>
              <a:rPr lang="en-US" altLang="zh-CN" sz="1200">
                <a:solidFill>
                  <a:srgbClr val="FF0000"/>
                </a:solidFill>
                <a:latin typeface="Courier New" panose="02070309020205020404" pitchFamily="49" charset="0"/>
                <a:cs typeface="Courier New" panose="02070309020205020404" pitchFamily="49" charset="0"/>
              </a:rPr>
              <a:t>environment</a:t>
            </a:r>
            <a:r>
              <a:rPr lang="zh-CN" altLang="en-US" sz="1200">
                <a:solidFill>
                  <a:srgbClr val="FF0000"/>
                </a:solidFill>
                <a:latin typeface="Courier New" panose="02070309020205020404" pitchFamily="49" charset="0"/>
                <a:cs typeface="Courier New" panose="02070309020205020404" pitchFamily="49" charset="0"/>
              </a:rPr>
              <a:t>保存到</a:t>
            </a:r>
            <a:r>
              <a:rPr lang="en-US" altLang="zh-CN" sz="1200">
                <a:solidFill>
                  <a:srgbClr val="FF0000"/>
                </a:solidFill>
                <a:latin typeface="Courier New" panose="02070309020205020404" pitchFamily="49" charset="0"/>
                <a:cs typeface="Courier New" panose="02070309020205020404" pitchFamily="49" charset="0"/>
              </a:rPr>
              <a:t>ioc</a:t>
            </a:r>
            <a:r>
              <a:rPr lang="zh-CN" altLang="en-US" sz="1200">
                <a:solidFill>
                  <a:srgbClr val="FF0000"/>
                </a:solidFill>
                <a:latin typeface="Courier New" panose="02070309020205020404" pitchFamily="49" charset="0"/>
                <a:cs typeface="Courier New" panose="02070309020205020404" pitchFamily="49" charset="0"/>
              </a:rPr>
              <a:t>中</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而且</a:t>
            </a:r>
            <a:r>
              <a:rPr lang="en-US" altLang="zh-CN" sz="1200">
                <a:solidFill>
                  <a:srgbClr val="FF0000"/>
                </a:solidFill>
                <a:latin typeface="Courier New" panose="02070309020205020404" pitchFamily="49" charset="0"/>
                <a:cs typeface="Courier New" panose="02070309020205020404" pitchFamily="49" charset="0"/>
              </a:rPr>
              <a:t>applyInitializers</a:t>
            </a:r>
            <a:r>
              <a:rPr lang="en-US" altLang="zh-CN" sz="1200">
                <a:solidFill>
                  <a:srgbClr val="FF0000"/>
                </a:solidFill>
                <a:latin typeface="Courier New" panose="02070309020205020404" pitchFamily="49" charset="0"/>
                <a:cs typeface="Courier New" panose="02070309020205020404" pitchFamily="49" charset="0"/>
              </a:rPr>
              <a:t>(); </a:t>
            </a:r>
            <a:endParaRPr lang="en-US" altLang="zh-CN" sz="1200" smtClean="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FF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applyInitializers():</a:t>
            </a:r>
            <a:r>
              <a:rPr lang="zh-CN" altLang="en-US" sz="1200">
                <a:solidFill>
                  <a:srgbClr val="FF0000"/>
                </a:solidFill>
                <a:latin typeface="Courier New" panose="02070309020205020404" pitchFamily="49" charset="0"/>
                <a:cs typeface="Courier New" panose="02070309020205020404" pitchFamily="49" charset="0"/>
              </a:rPr>
              <a:t>回调之前保存的所有的</a:t>
            </a:r>
            <a:r>
              <a:rPr lang="en-US" altLang="zh-CN" sz="1200">
                <a:solidFill>
                  <a:srgbClr val="FF0000"/>
                </a:solidFill>
                <a:latin typeface="Courier New" panose="02070309020205020404" pitchFamily="49" charset="0"/>
                <a:cs typeface="Courier New" panose="02070309020205020404" pitchFamily="49" charset="0"/>
              </a:rPr>
              <a:t>ApplicationContextInitializer</a:t>
            </a:r>
            <a:r>
              <a:rPr lang="zh-CN" altLang="en-US" sz="1200">
                <a:solidFill>
                  <a:srgbClr val="FF0000"/>
                </a:solidFill>
                <a:latin typeface="Courier New" panose="02070309020205020404" pitchFamily="49" charset="0"/>
                <a:cs typeface="Courier New" panose="02070309020205020404" pitchFamily="49" charset="0"/>
              </a:rPr>
              <a:t>的</a:t>
            </a:r>
            <a:r>
              <a:rPr lang="en-US" altLang="zh-CN" sz="1200">
                <a:solidFill>
                  <a:srgbClr val="FF0000"/>
                </a:solidFill>
                <a:latin typeface="Courier New" panose="02070309020205020404" pitchFamily="49" charset="0"/>
                <a:cs typeface="Courier New" panose="02070309020205020404" pitchFamily="49" charset="0"/>
              </a:rPr>
              <a:t>initialize</a:t>
            </a:r>
            <a:r>
              <a:rPr lang="zh-CN" altLang="en-US" sz="1200">
                <a:solidFill>
                  <a:srgbClr val="FF0000"/>
                </a:solidFill>
                <a:latin typeface="Courier New" panose="02070309020205020404" pitchFamily="49" charset="0"/>
                <a:cs typeface="Courier New" panose="02070309020205020404" pitchFamily="49" charset="0"/>
              </a:rPr>
              <a:t>方法 </a:t>
            </a:r>
            <a:endParaRPr lang="en-US" altLang="zh-CN" sz="1200" smtClean="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FF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     //</a:t>
            </a:r>
            <a:r>
              <a:rPr lang="zh-CN" altLang="en-US" sz="1200">
                <a:solidFill>
                  <a:srgbClr val="FF0000"/>
                </a:solidFill>
                <a:latin typeface="Courier New" panose="02070309020205020404" pitchFamily="49" charset="0"/>
                <a:cs typeface="Courier New" panose="02070309020205020404" pitchFamily="49" charset="0"/>
              </a:rPr>
              <a:t>回调所有的</a:t>
            </a:r>
            <a:r>
              <a:rPr lang="en-US" altLang="zh-CN" sz="1200">
                <a:solidFill>
                  <a:srgbClr val="FF0000"/>
                </a:solidFill>
                <a:latin typeface="Courier New" panose="02070309020205020404" pitchFamily="49" charset="0"/>
                <a:cs typeface="Courier New" panose="02070309020205020404" pitchFamily="49" charset="0"/>
              </a:rPr>
              <a:t>SpringApplicationRunListener</a:t>
            </a:r>
            <a:r>
              <a:rPr lang="zh-CN" altLang="en-US" sz="1200">
                <a:solidFill>
                  <a:srgbClr val="FF0000"/>
                </a:solidFill>
                <a:latin typeface="Courier New" panose="02070309020205020404" pitchFamily="49" charset="0"/>
                <a:cs typeface="Courier New" panose="02070309020205020404" pitchFamily="49" charset="0"/>
              </a:rPr>
              <a:t>的</a:t>
            </a:r>
            <a:r>
              <a:rPr lang="en-US" altLang="zh-CN" sz="1200">
                <a:solidFill>
                  <a:srgbClr val="FF0000"/>
                </a:solidFill>
                <a:latin typeface="Courier New" panose="02070309020205020404" pitchFamily="49" charset="0"/>
                <a:cs typeface="Courier New" panose="02070309020205020404" pitchFamily="49" charset="0"/>
              </a:rPr>
              <a:t>contextPrepared();</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prepareContext(context, environment, listeners, applicationArguments, printedBanner</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00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//prepareContext</a:t>
            </a:r>
            <a:r>
              <a:rPr lang="zh-CN" altLang="en-US" sz="1200">
                <a:solidFill>
                  <a:srgbClr val="FF0000"/>
                </a:solidFill>
                <a:latin typeface="Courier New" panose="02070309020205020404" pitchFamily="49" charset="0"/>
                <a:cs typeface="Courier New" panose="02070309020205020404" pitchFamily="49" charset="0"/>
              </a:rPr>
              <a:t>运行完成以后回调所有的</a:t>
            </a:r>
            <a:r>
              <a:rPr lang="en-US" altLang="zh-CN" sz="1200">
                <a:solidFill>
                  <a:srgbClr val="FF0000"/>
                </a:solidFill>
                <a:latin typeface="Courier New" panose="02070309020205020404" pitchFamily="49" charset="0"/>
                <a:cs typeface="Courier New" panose="02070309020205020404" pitchFamily="49" charset="0"/>
              </a:rPr>
              <a:t>SpringApplicationRunListener</a:t>
            </a:r>
            <a:r>
              <a:rPr lang="zh-CN" altLang="en-US" sz="1200">
                <a:solidFill>
                  <a:srgbClr val="FF0000"/>
                </a:solidFill>
                <a:latin typeface="Courier New" panose="02070309020205020404" pitchFamily="49" charset="0"/>
                <a:cs typeface="Courier New" panose="02070309020205020404" pitchFamily="49" charset="0"/>
              </a:rPr>
              <a:t>的</a:t>
            </a:r>
            <a:r>
              <a:rPr lang="en-US" altLang="zh-CN" sz="1200">
                <a:solidFill>
                  <a:srgbClr val="FF0000"/>
                </a:solidFill>
                <a:latin typeface="Courier New" panose="02070309020205020404" pitchFamily="49" charset="0"/>
                <a:cs typeface="Courier New" panose="02070309020205020404" pitchFamily="49" charset="0"/>
              </a:rPr>
              <a:t>contextLoaded();</a:t>
            </a:r>
            <a:endParaRPr lang="en-US" altLang="zh-CN" sz="120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FF0000"/>
                </a:solidFill>
                <a:latin typeface="Courier New" panose="02070309020205020404" pitchFamily="49" charset="0"/>
                <a:cs typeface="Courier New" panose="02070309020205020404" pitchFamily="49" charset="0"/>
              </a:rPr>
              <a:t>      //</a:t>
            </a:r>
            <a:r>
              <a:rPr lang="zh-CN" altLang="en-US" sz="1200" smtClean="0">
                <a:solidFill>
                  <a:srgbClr val="FF0000"/>
                </a:solidFill>
                <a:latin typeface="Courier New" panose="02070309020205020404" pitchFamily="49" charset="0"/>
                <a:cs typeface="Courier New" panose="02070309020205020404" pitchFamily="49" charset="0"/>
              </a:rPr>
              <a:t>刷新</a:t>
            </a:r>
            <a:r>
              <a:rPr lang="zh-CN" altLang="en-US" sz="1200">
                <a:solidFill>
                  <a:srgbClr val="FF0000"/>
                </a:solidFill>
                <a:latin typeface="Courier New" panose="02070309020205020404" pitchFamily="49" charset="0"/>
                <a:cs typeface="Courier New" panose="02070309020205020404" pitchFamily="49" charset="0"/>
              </a:rPr>
              <a:t>容器</a:t>
            </a:r>
            <a:r>
              <a:rPr lang="en-US" altLang="zh-CN" sz="1200">
                <a:solidFill>
                  <a:srgbClr val="FF0000"/>
                </a:solidFill>
                <a:latin typeface="Courier New" panose="02070309020205020404" pitchFamily="49" charset="0"/>
                <a:cs typeface="Courier New" panose="02070309020205020404" pitchFamily="49" charset="0"/>
              </a:rPr>
              <a:t>;ioc</a:t>
            </a:r>
            <a:r>
              <a:rPr lang="zh-CN" altLang="en-US" sz="1200">
                <a:solidFill>
                  <a:srgbClr val="FF0000"/>
                </a:solidFill>
                <a:latin typeface="Courier New" panose="02070309020205020404" pitchFamily="49" charset="0"/>
                <a:cs typeface="Courier New" panose="02070309020205020404" pitchFamily="49" charset="0"/>
              </a:rPr>
              <a:t>容器初始化</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如果是</a:t>
            </a:r>
            <a:r>
              <a:rPr lang="en-US" altLang="zh-CN" sz="1200">
                <a:solidFill>
                  <a:srgbClr val="FF0000"/>
                </a:solidFill>
                <a:latin typeface="Courier New" panose="02070309020205020404" pitchFamily="49" charset="0"/>
                <a:cs typeface="Courier New" panose="02070309020205020404" pitchFamily="49" charset="0"/>
              </a:rPr>
              <a:t>web</a:t>
            </a:r>
            <a:r>
              <a:rPr lang="zh-CN" altLang="en-US" sz="1200">
                <a:solidFill>
                  <a:srgbClr val="FF0000"/>
                </a:solidFill>
                <a:latin typeface="Courier New" panose="02070309020205020404" pitchFamily="49" charset="0"/>
                <a:cs typeface="Courier New" panose="02070309020205020404" pitchFamily="49" charset="0"/>
              </a:rPr>
              <a:t>应用还会创建嵌入式的</a:t>
            </a:r>
            <a:r>
              <a:rPr lang="en-US" altLang="zh-CN" sz="1200">
                <a:solidFill>
                  <a:srgbClr val="FF0000"/>
                </a:solidFill>
                <a:latin typeface="Courier New" panose="02070309020205020404" pitchFamily="49" charset="0"/>
                <a:cs typeface="Courier New" panose="02070309020205020404" pitchFamily="49" charset="0"/>
              </a:rPr>
              <a:t>Tomcat</a:t>
            </a:r>
            <a:r>
              <a:rPr lang="en-US" altLang="zh-CN" sz="1200" smtClean="0">
                <a:solidFill>
                  <a:srgbClr val="FF0000"/>
                </a:solidFill>
                <a:latin typeface="Courier New" panose="02070309020205020404" pitchFamily="49" charset="0"/>
                <a:cs typeface="Courier New" panose="02070309020205020404" pitchFamily="49" charset="0"/>
              </a:rPr>
              <a:t>);</a:t>
            </a:r>
            <a:endParaRPr lang="en-US" altLang="zh-CN" sz="1200" smtClean="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a:solidFill>
                  <a:srgbClr val="FF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     //</a:t>
            </a:r>
            <a:r>
              <a:rPr lang="zh-CN" altLang="en-US" sz="1200">
                <a:solidFill>
                  <a:srgbClr val="FF0000"/>
                </a:solidFill>
                <a:latin typeface="Courier New" panose="02070309020205020404" pitchFamily="49" charset="0"/>
                <a:cs typeface="Courier New" panose="02070309020205020404" pitchFamily="49" charset="0"/>
              </a:rPr>
              <a:t>扫描，创建，加载所有组件的地方</a:t>
            </a:r>
            <a:r>
              <a:rPr lang="en-US" altLang="zh-CN" sz="120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配置类，组件，自动配置</a:t>
            </a:r>
            <a:r>
              <a:rPr lang="en-US" altLang="zh-CN" sz="1200">
                <a:solidFill>
                  <a:srgbClr val="FF0000"/>
                </a:solidFill>
                <a:latin typeface="Courier New" panose="02070309020205020404" pitchFamily="49" charset="0"/>
                <a:cs typeface="Courier New" panose="02070309020205020404" pitchFamily="49" charset="0"/>
              </a:rPr>
              <a:t>)</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refreshContext(context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从</a:t>
            </a:r>
            <a:r>
              <a:rPr lang="en-US" altLang="zh-CN" sz="1200">
                <a:solidFill>
                  <a:srgbClr val="FF0000"/>
                </a:solidFill>
                <a:latin typeface="Courier New" panose="02070309020205020404" pitchFamily="49" charset="0"/>
                <a:cs typeface="Courier New" panose="02070309020205020404" pitchFamily="49" charset="0"/>
              </a:rPr>
              <a:t>ioc</a:t>
            </a:r>
            <a:r>
              <a:rPr lang="zh-CN" altLang="en-US" sz="1200">
                <a:solidFill>
                  <a:srgbClr val="FF0000"/>
                </a:solidFill>
                <a:latin typeface="Courier New" panose="02070309020205020404" pitchFamily="49" charset="0"/>
                <a:cs typeface="Courier New" panose="02070309020205020404" pitchFamily="49" charset="0"/>
              </a:rPr>
              <a:t>容器中获取所有的</a:t>
            </a:r>
            <a:r>
              <a:rPr lang="en-US" altLang="zh-CN" sz="1200">
                <a:solidFill>
                  <a:srgbClr val="FF0000"/>
                </a:solidFill>
                <a:latin typeface="Courier New" panose="02070309020205020404" pitchFamily="49" charset="0"/>
                <a:cs typeface="Courier New" panose="02070309020205020404" pitchFamily="49" charset="0"/>
              </a:rPr>
              <a:t>ApplicationRunner</a:t>
            </a:r>
            <a:r>
              <a:rPr lang="zh-CN" altLang="en-US" sz="1200">
                <a:solidFill>
                  <a:srgbClr val="FF0000"/>
                </a:solidFill>
                <a:latin typeface="Courier New" panose="02070309020205020404" pitchFamily="49" charset="0"/>
                <a:cs typeface="Courier New" panose="02070309020205020404" pitchFamily="49" charset="0"/>
              </a:rPr>
              <a:t>和</a:t>
            </a:r>
            <a:r>
              <a:rPr lang="en-US" altLang="zh-CN" sz="1200">
                <a:solidFill>
                  <a:srgbClr val="FF0000"/>
                </a:solidFill>
                <a:latin typeface="Courier New" panose="02070309020205020404" pitchFamily="49" charset="0"/>
                <a:cs typeface="Courier New" panose="02070309020205020404" pitchFamily="49" charset="0"/>
              </a:rPr>
              <a:t>CommandLineRunner</a:t>
            </a:r>
            <a:r>
              <a:rPr lang="zh-CN" altLang="en-US" sz="1200">
                <a:solidFill>
                  <a:srgbClr val="FF0000"/>
                </a:solidFill>
                <a:latin typeface="Courier New" panose="02070309020205020404" pitchFamily="49" charset="0"/>
                <a:cs typeface="Courier New" panose="02070309020205020404" pitchFamily="49" charset="0"/>
              </a:rPr>
              <a:t>进行回调</a:t>
            </a:r>
            <a:endParaRPr lang="zh-CN" altLang="en-US" sz="1200">
              <a:solidFill>
                <a:srgbClr val="FF0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FF0000"/>
                </a:solidFill>
                <a:latin typeface="Courier New" panose="02070309020205020404" pitchFamily="49" charset="0"/>
                <a:cs typeface="Courier New" panose="02070309020205020404" pitchFamily="49" charset="0"/>
              </a:rPr>
              <a:t>      //</a:t>
            </a:r>
            <a:r>
              <a:rPr lang="en-US" altLang="zh-CN" sz="1200">
                <a:solidFill>
                  <a:srgbClr val="FF0000"/>
                </a:solidFill>
                <a:latin typeface="Courier New" panose="02070309020205020404" pitchFamily="49" charset="0"/>
                <a:cs typeface="Courier New" panose="02070309020205020404" pitchFamily="49" charset="0"/>
              </a:rPr>
              <a:t>ApplicationRunner</a:t>
            </a:r>
            <a:r>
              <a:rPr lang="zh-CN" altLang="en-US" sz="1200">
                <a:solidFill>
                  <a:srgbClr val="FF0000"/>
                </a:solidFill>
                <a:latin typeface="Courier New" panose="02070309020205020404" pitchFamily="49" charset="0"/>
                <a:cs typeface="Courier New" panose="02070309020205020404" pitchFamily="49" charset="0"/>
              </a:rPr>
              <a:t>先回调，</a:t>
            </a:r>
            <a:r>
              <a:rPr lang="en-US" altLang="zh-CN" sz="1200">
                <a:solidFill>
                  <a:srgbClr val="FF0000"/>
                </a:solidFill>
                <a:latin typeface="Courier New" panose="02070309020205020404" pitchFamily="49" charset="0"/>
                <a:cs typeface="Courier New" panose="02070309020205020404" pitchFamily="49" charset="0"/>
              </a:rPr>
              <a:t>CommandLineRunner</a:t>
            </a:r>
            <a:r>
              <a:rPr lang="zh-CN" altLang="en-US" sz="1200">
                <a:solidFill>
                  <a:srgbClr val="FF0000"/>
                </a:solidFill>
                <a:latin typeface="Courier New" panose="02070309020205020404" pitchFamily="49" charset="0"/>
                <a:cs typeface="Courier New" panose="02070309020205020404" pitchFamily="49" charset="0"/>
              </a:rPr>
              <a:t>再回调</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afterRefresh(context, applicationArguments);</a:t>
            </a:r>
            <a:b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br>
            <a:r>
              <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en-US"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t>……</a:t>
            </a:r>
            <a:endParaRPr kumimoji="0" lang="en-US"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zh-CN" sz="1200" smtClean="0">
                <a:solidFill>
                  <a:srgbClr val="000000"/>
                </a:solidFill>
                <a:latin typeface="Courier New" panose="02070309020205020404" pitchFamily="49" charset="0"/>
                <a:cs typeface="Courier New" panose="02070309020205020404" pitchFamily="49" charset="0"/>
              </a:rPr>
              <a:t>   </a:t>
            </a:r>
            <a:r>
              <a:rPr lang="en-US" altLang="zh-CN" sz="1200" smtClean="0">
                <a:solidFill>
                  <a:srgbClr val="FF0000"/>
                </a:solidFill>
                <a:latin typeface="Courier New" panose="02070309020205020404" pitchFamily="49" charset="0"/>
                <a:cs typeface="Courier New" panose="02070309020205020404" pitchFamily="49" charset="0"/>
              </a:rPr>
              <a:t>//</a:t>
            </a:r>
            <a:r>
              <a:rPr lang="zh-CN" altLang="en-US" sz="1200">
                <a:solidFill>
                  <a:srgbClr val="FF0000"/>
                </a:solidFill>
                <a:latin typeface="Courier New" panose="02070309020205020404" pitchFamily="49" charset="0"/>
                <a:cs typeface="Courier New" panose="02070309020205020404" pitchFamily="49" charset="0"/>
              </a:rPr>
              <a:t>整个</a:t>
            </a:r>
            <a:r>
              <a:rPr lang="en-US" altLang="zh-CN" sz="1200">
                <a:solidFill>
                  <a:srgbClr val="FF0000"/>
                </a:solidFill>
                <a:latin typeface="Courier New" panose="02070309020205020404" pitchFamily="49" charset="0"/>
                <a:cs typeface="Courier New" panose="02070309020205020404" pitchFamily="49" charset="0"/>
              </a:rPr>
              <a:t>SpringBoot</a:t>
            </a:r>
            <a:r>
              <a:rPr lang="zh-CN" altLang="en-US" sz="1200">
                <a:solidFill>
                  <a:srgbClr val="FF0000"/>
                </a:solidFill>
                <a:latin typeface="Courier New" panose="02070309020205020404" pitchFamily="49" charset="0"/>
                <a:cs typeface="Courier New" panose="02070309020205020404" pitchFamily="49" charset="0"/>
              </a:rPr>
              <a:t>应用启动完成以后返回启动的</a:t>
            </a:r>
            <a:r>
              <a:rPr lang="en-US" altLang="zh-CN" sz="1200">
                <a:solidFill>
                  <a:srgbClr val="FF0000"/>
                </a:solidFill>
                <a:latin typeface="Courier New" panose="02070309020205020404" pitchFamily="49" charset="0"/>
                <a:cs typeface="Courier New" panose="02070309020205020404" pitchFamily="49" charset="0"/>
              </a:rPr>
              <a:t>ioc</a:t>
            </a:r>
            <a:r>
              <a:rPr lang="zh-CN" altLang="en-US" sz="1200">
                <a:solidFill>
                  <a:srgbClr val="FF0000"/>
                </a:solidFill>
                <a:latin typeface="Courier New" panose="02070309020205020404" pitchFamily="49" charset="0"/>
                <a:cs typeface="Courier New" panose="02070309020205020404" pitchFamily="49" charset="0"/>
              </a:rPr>
              <a:t>容器</a:t>
            </a:r>
            <a:r>
              <a:rPr lang="en-US" altLang="zh-CN" sz="1200">
                <a:solidFill>
                  <a:srgbClr val="FF0000"/>
                </a:solidFill>
                <a:latin typeface="Courier New" panose="02070309020205020404" pitchFamily="49" charset="0"/>
                <a:cs typeface="Courier New" panose="02070309020205020404" pitchFamily="49" charset="0"/>
              </a:rPr>
              <a:t>;</a:t>
            </a:r>
            <a:br>
              <a:rPr kumimoji="0" lang="zh-CN" altLang="zh-CN" sz="1200" b="0" i="0" u="none" strike="noStrike" cap="none" normalizeH="0" baseline="0" smtClean="0">
                <a:ln>
                  <a:noFill/>
                </a:ln>
                <a:solidFill>
                  <a:srgbClr val="FF0000"/>
                </a:solidFill>
                <a:effectLst/>
                <a:latin typeface="Courier New" panose="02070309020205020404" pitchFamily="49" charset="0"/>
                <a:cs typeface="Courier New" panose="02070309020205020404" pitchFamily="49" charset="0"/>
              </a:rPr>
            </a:b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   </a:t>
            </a:r>
            <a:r>
              <a:rPr kumimoji="0" lang="zh-CN" altLang="zh-CN" sz="1200" b="1" i="0" u="none" strike="noStrike" cap="none" normalizeH="0" baseline="0" smtClean="0">
                <a:ln>
                  <a:noFill/>
                </a:ln>
                <a:solidFill>
                  <a:srgbClr val="000080"/>
                </a:solidFill>
                <a:effectLst/>
                <a:latin typeface="Courier New" panose="02070309020205020404" pitchFamily="49" charset="0"/>
                <a:cs typeface="Courier New" panose="02070309020205020404" pitchFamily="49" charset="0"/>
              </a:rPr>
              <a:t>return </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context</a:t>
            </a:r>
            <a:r>
              <a:rPr kumimoji="0" lang="zh-CN" altLang="zh-CN" sz="1200" b="0" i="0" u="none" strike="noStrike" cap="none" normalizeH="0" baseline="0" smtClean="0">
                <a:ln>
                  <a:noFill/>
                </a:ln>
                <a:solidFill>
                  <a:srgbClr val="000000"/>
                </a:solidFill>
                <a:effectLst/>
                <a:latin typeface="Courier New" panose="02070309020205020404" pitchFamily="49" charset="0"/>
                <a:cs typeface="Courier New" panose="02070309020205020404" pitchFamily="49" charset="0"/>
              </a:rPr>
              <a:t>;</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目标三：理解</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事件监听机制原理</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3" name="文本框 2"/>
          <p:cNvSpPr txBox="1"/>
          <p:nvPr/>
        </p:nvSpPr>
        <p:spPr>
          <a:xfrm>
            <a:off x="431800" y="1041400"/>
            <a:ext cx="11112500" cy="2246769"/>
          </a:xfrm>
          <a:prstGeom prst="rect">
            <a:avLst/>
          </a:prstGeom>
          <a:noFill/>
        </p:spPr>
        <p:txBody>
          <a:bodyPr wrap="square" rtlCol="0">
            <a:spAutoFit/>
          </a:bodyPr>
          <a:lstStyle/>
          <a:p>
            <a:r>
              <a:rPr lang="zh-CN" altLang="en-US" sz="2800" smtClean="0"/>
              <a:t>从前面分析的运行流程中可以看出配置在</a:t>
            </a:r>
            <a:r>
              <a:rPr lang="en-US" altLang="zh-CN" sz="2800" smtClean="0"/>
              <a:t>META-INF/spring.factories</a:t>
            </a:r>
            <a:r>
              <a:rPr lang="zh-CN" altLang="en-US" sz="2800" smtClean="0"/>
              <a:t>中的</a:t>
            </a:r>
            <a:r>
              <a:rPr lang="en-US" altLang="zh-CN" sz="2800" smtClean="0"/>
              <a:t>ApplicationContextInitializer</a:t>
            </a:r>
            <a:r>
              <a:rPr lang="zh-CN" altLang="en-US" sz="2800" smtClean="0"/>
              <a:t>和</a:t>
            </a:r>
            <a:r>
              <a:rPr lang="en-US" altLang="zh-CN" sz="2800" smtClean="0"/>
              <a:t>SpringApplicationRunListener</a:t>
            </a:r>
            <a:r>
              <a:rPr lang="zh-CN" altLang="en-US" sz="2800" smtClean="0"/>
              <a:t>，并且</a:t>
            </a:r>
            <a:r>
              <a:rPr lang="en-US" altLang="zh-CN" sz="2800" smtClean="0"/>
              <a:t>SpringApplicationRunListener</a:t>
            </a:r>
            <a:r>
              <a:rPr lang="zh-CN" altLang="en-US" sz="2800" smtClean="0"/>
              <a:t>回调方法都会执行。</a:t>
            </a:r>
            <a:endParaRPr lang="en-US" altLang="zh-CN" sz="2800"/>
          </a:p>
          <a:p>
            <a:r>
              <a:rPr lang="zh-CN" altLang="en-US" sz="2800" smtClean="0"/>
              <a:t>还有两个</a:t>
            </a:r>
            <a:r>
              <a:rPr lang="en-US" altLang="zh-CN" sz="2800" smtClean="0"/>
              <a:t>Runner</a:t>
            </a:r>
            <a:r>
              <a:rPr lang="zh-CN" altLang="en-US" sz="2800" smtClean="0"/>
              <a:t>：一个是 </a:t>
            </a:r>
            <a:r>
              <a:rPr lang="en-US" altLang="zh-CN" sz="2800" smtClean="0"/>
              <a:t>ApplicationRunner</a:t>
            </a:r>
            <a:r>
              <a:rPr lang="zh-CN" altLang="en-US" sz="2800" smtClean="0"/>
              <a:t>和</a:t>
            </a:r>
            <a:r>
              <a:rPr lang="en-US" altLang="zh-CN" sz="2800" smtClean="0"/>
              <a:t>CommandLineRunner</a:t>
            </a:r>
            <a:r>
              <a:rPr lang="zh-CN" altLang="en-US" sz="2800" smtClean="0"/>
              <a:t>在容器中存在即会运行。</a:t>
            </a:r>
            <a:endParaRPr lang="zh-CN" altLang="en-US" sz="2800"/>
          </a:p>
        </p:txBody>
      </p:sp>
    </p:spTree>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八</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章：</a:t>
            </a:r>
            <a:r>
              <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自定义</a:t>
            </a:r>
            <a:r>
              <a:rPr lang="sv-SE" altLang="zh-CN"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starter</a:t>
            </a:r>
            <a:endParaRPr lang="sv-SE"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8" name="Content Placeholder 2"/>
          <p:cNvSpPr>
            <a:spLocks noGrp="1"/>
          </p:cNvSpPr>
          <p:nvPr>
            <p:ph idx="1"/>
          </p:nvPr>
        </p:nvSpPr>
        <p:spPr>
          <a:xfrm>
            <a:off x="838200" y="982133"/>
            <a:ext cx="10515600" cy="5309130"/>
          </a:xfrm>
        </p:spPr>
        <p:txBody>
          <a:bodyPr>
            <a:normAutofit fontScale="92500" lnSpcReduction="20000"/>
          </a:bodyPr>
          <a:lstStyle/>
          <a:p>
            <a:pPr marL="0" indent="0">
              <a:buNone/>
            </a:pPr>
            <a:r>
              <a:rPr lang="en-US" altLang="zh-CN"/>
              <a:t>Spring Boot</a:t>
            </a:r>
            <a:r>
              <a:rPr lang="zh-CN" altLang="en-US"/>
              <a:t>自定义</a:t>
            </a:r>
            <a:r>
              <a:rPr lang="en-US" altLang="zh-CN"/>
              <a:t>starter</a:t>
            </a:r>
            <a:r>
              <a:rPr lang="zh-CN" altLang="en-US" smtClean="0"/>
              <a:t>需要明确：</a:t>
            </a:r>
            <a:endParaRPr lang="zh-CN" altLang="en-US"/>
          </a:p>
          <a:p>
            <a:pPr marL="514350" indent="-514350">
              <a:buFont typeface="+mj-lt"/>
              <a:buAutoNum type="arabicPeriod"/>
            </a:pPr>
            <a:r>
              <a:rPr lang="zh-CN" altLang="en-US"/>
              <a:t>这个场景需要使用到的依赖是什么</a:t>
            </a:r>
            <a:r>
              <a:rPr lang="en-US" altLang="zh-CN"/>
              <a:t>? </a:t>
            </a:r>
            <a:endParaRPr lang="en-US" altLang="zh-CN"/>
          </a:p>
          <a:p>
            <a:pPr marL="514350" indent="-514350">
              <a:buFont typeface="+mj-lt"/>
              <a:buAutoNum type="arabicPeriod"/>
            </a:pPr>
            <a:r>
              <a:rPr lang="zh-CN" altLang="en-US"/>
              <a:t>如何编写</a:t>
            </a:r>
            <a:r>
              <a:rPr lang="zh-CN" altLang="en-US"/>
              <a:t>自动</a:t>
            </a:r>
            <a:r>
              <a:rPr lang="zh-CN" altLang="en-US" smtClean="0"/>
              <a:t>配置</a:t>
            </a:r>
            <a:endParaRPr lang="en-US" altLang="zh-CN" smtClean="0"/>
          </a:p>
          <a:p>
            <a:pPr marL="514350" indent="-514350">
              <a:buFont typeface="+mj-lt"/>
              <a:buAutoNum type="arabicPeriod"/>
            </a:pPr>
            <a:r>
              <a:rPr lang="zh-CN" altLang="en-US" smtClean="0"/>
              <a:t>模式</a:t>
            </a:r>
            <a:r>
              <a:rPr lang="en-US" altLang="zh-CN"/>
              <a:t>:</a:t>
            </a:r>
            <a:endParaRPr lang="en-US" altLang="zh-CN"/>
          </a:p>
          <a:p>
            <a:pPr marL="971550" lvl="1" indent="-514350">
              <a:buFont typeface="+mj-ea"/>
              <a:buAutoNum type="circleNumDbPlain"/>
            </a:pPr>
            <a:r>
              <a:rPr lang="zh-CN" altLang="en-US"/>
              <a:t>启动器只用来做依赖</a:t>
            </a:r>
            <a:r>
              <a:rPr lang="zh-CN" altLang="en-US"/>
              <a:t>导</a:t>
            </a:r>
            <a:r>
              <a:rPr lang="zh-CN" altLang="en-US" smtClean="0"/>
              <a:t>入</a:t>
            </a:r>
            <a:endParaRPr lang="en-US" altLang="zh-CN"/>
          </a:p>
          <a:p>
            <a:pPr marL="971550" lvl="1" indent="-514350">
              <a:buFont typeface="+mj-ea"/>
              <a:buAutoNum type="circleNumDbPlain"/>
            </a:pPr>
            <a:r>
              <a:rPr lang="zh-CN" altLang="en-US"/>
              <a:t>专门来写一个自动</a:t>
            </a:r>
            <a:r>
              <a:rPr lang="zh-CN" altLang="en-US"/>
              <a:t>配置</a:t>
            </a:r>
            <a:r>
              <a:rPr lang="zh-CN" altLang="en-US" smtClean="0"/>
              <a:t>模块</a:t>
            </a:r>
            <a:r>
              <a:rPr lang="en-US" altLang="zh-CN" smtClean="0"/>
              <a:t> </a:t>
            </a:r>
            <a:endParaRPr lang="en-US" altLang="zh-CN" smtClean="0"/>
          </a:p>
          <a:p>
            <a:pPr marL="971550" lvl="1" indent="-514350">
              <a:buFont typeface="+mj-ea"/>
              <a:buAutoNum type="circleNumDbPlain"/>
            </a:pPr>
            <a:r>
              <a:rPr lang="zh-CN" altLang="en-US" smtClean="0"/>
              <a:t>启动器</a:t>
            </a:r>
            <a:r>
              <a:rPr lang="zh-CN" altLang="en-US"/>
              <a:t>依赖</a:t>
            </a:r>
            <a:r>
              <a:rPr lang="zh-CN" altLang="en-US"/>
              <a:t>自动</a:t>
            </a:r>
            <a:r>
              <a:rPr lang="zh-CN" altLang="en-US" smtClean="0"/>
              <a:t>配置</a:t>
            </a:r>
            <a:endParaRPr lang="en-US" altLang="zh-CN" smtClean="0"/>
          </a:p>
          <a:p>
            <a:pPr marL="971550" lvl="1" indent="-514350">
              <a:buFont typeface="+mj-ea"/>
              <a:buAutoNum type="circleNumDbPlain"/>
            </a:pPr>
            <a:r>
              <a:rPr lang="zh-CN" altLang="en-US" smtClean="0"/>
              <a:t>别人</a:t>
            </a:r>
            <a:r>
              <a:rPr lang="zh-CN" altLang="en-US"/>
              <a:t>只需要引入启动器</a:t>
            </a:r>
            <a:r>
              <a:rPr lang="en-US" altLang="zh-CN"/>
              <a:t>(</a:t>
            </a:r>
            <a:r>
              <a:rPr lang="en-US"/>
              <a:t>starter</a:t>
            </a:r>
            <a:r>
              <a:rPr lang="en-US"/>
              <a:t>) </a:t>
            </a:r>
            <a:r>
              <a:rPr lang="en-US" smtClean="0"/>
              <a:t>mybatis-spring-boot-starter</a:t>
            </a:r>
            <a:endParaRPr lang="en-US" smtClean="0"/>
          </a:p>
          <a:p>
            <a:pPr marL="457200" lvl="1" indent="0">
              <a:buNone/>
            </a:pPr>
            <a:r>
              <a:rPr lang="en-US" altLang="zh-CN"/>
              <a:t> </a:t>
            </a:r>
            <a:r>
              <a:rPr lang="en-US" altLang="zh-CN" smtClean="0"/>
              <a:t>     </a:t>
            </a:r>
            <a:r>
              <a:rPr lang="zh-CN" altLang="en-US" smtClean="0"/>
              <a:t>自定义</a:t>
            </a:r>
            <a:r>
              <a:rPr lang="zh-CN" altLang="en-US"/>
              <a:t>启动器名</a:t>
            </a:r>
            <a:r>
              <a:rPr lang="en-US" altLang="zh-CN"/>
              <a:t>-</a:t>
            </a:r>
            <a:r>
              <a:rPr lang="en-US"/>
              <a:t>spring-boot-starter</a:t>
            </a:r>
            <a:endParaRPr lang="en-US" dirty="0"/>
          </a:p>
        </p:txBody>
      </p:sp>
    </p:spTree>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第八章：</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自定义</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starter</a:t>
            </a:r>
            <a:endPar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173508" y="951607"/>
            <a:ext cx="11827992" cy="4339650"/>
          </a:xfrm>
          <a:prstGeom prst="rect">
            <a:avLst/>
          </a:prstGeom>
          <a:noFill/>
        </p:spPr>
        <p:txBody>
          <a:bodyPr wrap="square" rtlCol="0">
            <a:spAutoFit/>
          </a:bodyPr>
          <a:lstStyle/>
          <a:p>
            <a:r>
              <a:rPr lang="zh-CN" altLang="en-US" sz="2400"/>
              <a:t>启动器（</a:t>
            </a:r>
            <a:r>
              <a:rPr lang="en-US" altLang="zh-CN" sz="2400"/>
              <a:t>starter</a:t>
            </a:r>
            <a:r>
              <a:rPr lang="zh-CN" altLang="en-US" sz="2400"/>
              <a:t>）</a:t>
            </a:r>
            <a:endParaRPr lang="zh-CN" altLang="en-US" sz="2400"/>
          </a:p>
          <a:p>
            <a:pPr marL="914400" lvl="1" indent="-457200">
              <a:buFont typeface="+mj-lt"/>
              <a:buAutoNum type="arabicPeriod"/>
            </a:pPr>
            <a:r>
              <a:rPr lang="zh-CN" altLang="en-US" sz="2400" smtClean="0"/>
              <a:t>启动器</a:t>
            </a:r>
            <a:r>
              <a:rPr lang="zh-CN" altLang="en-US" sz="2400"/>
              <a:t>模块是一个空</a:t>
            </a:r>
            <a:r>
              <a:rPr lang="en-US" altLang="zh-CN" sz="2400"/>
              <a:t>JAR </a:t>
            </a:r>
            <a:r>
              <a:rPr lang="zh-CN" altLang="en-US" sz="2400"/>
              <a:t>文件，仅提供辅助性依赖管理，这些依赖可能用于</a:t>
            </a:r>
            <a:r>
              <a:rPr lang="zh-CN" altLang="en-US" sz="2400"/>
              <a:t>自动</a:t>
            </a:r>
            <a:r>
              <a:rPr lang="zh-CN" altLang="en-US" sz="2400" smtClean="0"/>
              <a:t>装   配或者</a:t>
            </a:r>
            <a:r>
              <a:rPr lang="zh-CN" altLang="en-US" sz="2400"/>
              <a:t>其他类库</a:t>
            </a:r>
            <a:endParaRPr lang="zh-CN" altLang="en-US" sz="2400"/>
          </a:p>
          <a:p>
            <a:pPr marL="914400" lvl="1" indent="-457200">
              <a:buFont typeface="+mj-lt"/>
              <a:buAutoNum type="arabicPeriod"/>
            </a:pPr>
            <a:r>
              <a:rPr lang="zh-CN" altLang="en-US" sz="2400" smtClean="0"/>
              <a:t>命名</a:t>
            </a:r>
            <a:r>
              <a:rPr lang="zh-CN" altLang="en-US" sz="2400"/>
              <a:t>规约：</a:t>
            </a:r>
            <a:endParaRPr lang="zh-CN" altLang="en-US" sz="2400"/>
          </a:p>
          <a:p>
            <a:pPr marL="1371600" lvl="2" indent="-457200">
              <a:buFont typeface="+mj-ea"/>
              <a:buAutoNum type="circleNumDbPlain"/>
            </a:pPr>
            <a:r>
              <a:rPr lang="zh-CN" altLang="en-US" sz="2400" smtClean="0"/>
              <a:t>推荐</a:t>
            </a:r>
            <a:r>
              <a:rPr lang="zh-CN" altLang="en-US" sz="2400"/>
              <a:t>使用以下</a:t>
            </a:r>
            <a:r>
              <a:rPr lang="zh-CN" altLang="en-US" sz="2400"/>
              <a:t>命名</a:t>
            </a:r>
            <a:r>
              <a:rPr lang="zh-CN" altLang="en-US" sz="2400" smtClean="0"/>
              <a:t>规约</a:t>
            </a:r>
            <a:endParaRPr lang="zh-CN" altLang="en-US" sz="2400"/>
          </a:p>
          <a:p>
            <a:pPr marL="1371600" lvl="2" indent="-457200">
              <a:buFont typeface="+mj-ea"/>
              <a:buAutoNum type="circleNumDbPlain"/>
            </a:pPr>
            <a:r>
              <a:rPr lang="zh-CN" altLang="en-US" sz="2400" smtClean="0"/>
              <a:t>官方</a:t>
            </a:r>
            <a:r>
              <a:rPr lang="zh-CN" altLang="en-US" sz="2400"/>
              <a:t>命名空间</a:t>
            </a:r>
            <a:endParaRPr lang="zh-CN" altLang="en-US" sz="2400"/>
          </a:p>
          <a:p>
            <a:pPr marL="1714500" lvl="3" indent="-342900">
              <a:buFont typeface="+mj-lt"/>
              <a:buAutoNum type="alphaUcPeriod"/>
            </a:pPr>
            <a:r>
              <a:rPr lang="zh-CN" altLang="en-US" smtClean="0"/>
              <a:t>前缀</a:t>
            </a:r>
            <a:r>
              <a:rPr lang="zh-CN" altLang="en-US"/>
              <a:t>：“</a:t>
            </a:r>
            <a:r>
              <a:rPr lang="en-US" altLang="zh-CN"/>
              <a:t>spring-boot-starter-”</a:t>
            </a:r>
            <a:endParaRPr lang="en-US" altLang="zh-CN"/>
          </a:p>
          <a:p>
            <a:pPr marL="1714500" lvl="3" indent="-342900">
              <a:buFont typeface="+mj-lt"/>
              <a:buAutoNum type="alphaUcPeriod"/>
            </a:pPr>
            <a:r>
              <a:rPr lang="zh-CN" altLang="en-US" smtClean="0"/>
              <a:t>模式</a:t>
            </a:r>
            <a:r>
              <a:rPr lang="zh-CN" altLang="en-US"/>
              <a:t>：</a:t>
            </a:r>
            <a:r>
              <a:rPr lang="en-US" altLang="zh-CN"/>
              <a:t>spring-boot-starter-</a:t>
            </a:r>
            <a:r>
              <a:rPr lang="zh-CN" altLang="en-US"/>
              <a:t>模块名</a:t>
            </a:r>
            <a:endParaRPr lang="zh-CN" altLang="en-US"/>
          </a:p>
          <a:p>
            <a:pPr marL="1714500" lvl="3" indent="-342900">
              <a:buFont typeface="+mj-lt"/>
              <a:buAutoNum type="alphaUcPeriod"/>
            </a:pPr>
            <a:r>
              <a:rPr lang="zh-CN" altLang="en-US" smtClean="0"/>
              <a:t>举例</a:t>
            </a:r>
            <a:r>
              <a:rPr lang="zh-CN" altLang="en-US"/>
              <a:t>：</a:t>
            </a:r>
            <a:r>
              <a:rPr lang="en-US" altLang="zh-CN"/>
              <a:t>spring-boot-starter-web</a:t>
            </a:r>
            <a:r>
              <a:rPr lang="zh-CN" altLang="en-US"/>
              <a:t>、</a:t>
            </a:r>
            <a:r>
              <a:rPr lang="en-US" altLang="zh-CN"/>
              <a:t>spring-boot-starter-actuator</a:t>
            </a:r>
            <a:r>
              <a:rPr lang="zh-CN" altLang="en-US"/>
              <a:t>、</a:t>
            </a:r>
            <a:r>
              <a:rPr lang="en-US" altLang="zh-CN"/>
              <a:t>spring-boot-starter-jdbc</a:t>
            </a:r>
            <a:endParaRPr lang="en-US" altLang="zh-CN"/>
          </a:p>
          <a:p>
            <a:pPr marL="1371600" lvl="2" indent="-457200">
              <a:buFont typeface="+mj-ea"/>
              <a:buAutoNum type="circleNumDbPlain"/>
            </a:pPr>
            <a:r>
              <a:rPr lang="zh-CN" altLang="en-US" sz="2400" smtClean="0"/>
              <a:t>自定义</a:t>
            </a:r>
            <a:r>
              <a:rPr lang="zh-CN" altLang="en-US" sz="2400"/>
              <a:t>命名空间</a:t>
            </a:r>
            <a:endParaRPr lang="zh-CN" altLang="en-US" sz="2400"/>
          </a:p>
          <a:p>
            <a:pPr marL="1714500" lvl="3" indent="-342900">
              <a:buFont typeface="+mj-lt"/>
              <a:buAutoNum type="alphaUcPeriod"/>
            </a:pPr>
            <a:r>
              <a:rPr lang="zh-CN" altLang="en-US" smtClean="0"/>
              <a:t>后缀</a:t>
            </a:r>
            <a:r>
              <a:rPr lang="zh-CN" altLang="en-US"/>
              <a:t>：“</a:t>
            </a:r>
            <a:r>
              <a:rPr lang="en-US" altLang="zh-CN"/>
              <a:t>-spring-boot-starter”</a:t>
            </a:r>
            <a:endParaRPr lang="en-US" altLang="zh-CN"/>
          </a:p>
          <a:p>
            <a:pPr marL="1714500" lvl="3" indent="-342900">
              <a:buFont typeface="+mj-lt"/>
              <a:buAutoNum type="alphaUcPeriod"/>
            </a:pPr>
            <a:r>
              <a:rPr lang="zh-CN" altLang="en-US" smtClean="0"/>
              <a:t>模式</a:t>
            </a:r>
            <a:r>
              <a:rPr lang="zh-CN" altLang="en-US"/>
              <a:t>：模块</a:t>
            </a:r>
            <a:r>
              <a:rPr lang="en-US" altLang="zh-CN"/>
              <a:t>-spring-boot-starter</a:t>
            </a:r>
            <a:endParaRPr lang="en-US" altLang="zh-CN"/>
          </a:p>
          <a:p>
            <a:pPr marL="1714500" lvl="3" indent="-342900">
              <a:buFont typeface="+mj-lt"/>
              <a:buAutoNum type="alphaUcPeriod"/>
            </a:pPr>
            <a:r>
              <a:rPr lang="zh-CN" altLang="en-US" smtClean="0"/>
              <a:t>举例</a:t>
            </a:r>
            <a:r>
              <a:rPr lang="zh-CN" altLang="en-US"/>
              <a:t>：</a:t>
            </a:r>
            <a:r>
              <a:rPr lang="en-US" altLang="zh-CN" smtClean="0"/>
              <a:t>mybatis-spring-boot-starter</a:t>
            </a:r>
            <a:endParaRPr lang="en-US" altLang="zh-CN"/>
          </a:p>
        </p:txBody>
      </p:sp>
      <p:sp>
        <p:nvSpPr>
          <p:cNvPr id="3" name="矩形 2"/>
          <p:cNvSpPr/>
          <p:nvPr/>
        </p:nvSpPr>
        <p:spPr>
          <a:xfrm>
            <a:off x="7950200" y="1905000"/>
            <a:ext cx="2197100" cy="419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x</a:t>
            </a:r>
            <a:r>
              <a:rPr lang="en-US" altLang="zh-CN" smtClean="0"/>
              <a:t>xx-starter</a:t>
            </a:r>
            <a:endParaRPr lang="zh-CN" altLang="en-US"/>
          </a:p>
        </p:txBody>
      </p:sp>
      <p:sp>
        <p:nvSpPr>
          <p:cNvPr id="5" name="矩形 4"/>
          <p:cNvSpPr/>
          <p:nvPr/>
        </p:nvSpPr>
        <p:spPr>
          <a:xfrm>
            <a:off x="7594600" y="2858393"/>
            <a:ext cx="2908300" cy="419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xxxx-starter-autoconfigurer</a:t>
            </a:r>
            <a:endParaRPr lang="zh-CN" altLang="en-US"/>
          </a:p>
        </p:txBody>
      </p:sp>
      <p:cxnSp>
        <p:nvCxnSpPr>
          <p:cNvPr id="7" name="直接箭头连接符 6"/>
          <p:cNvCxnSpPr>
            <a:stCxn id="3" idx="2"/>
            <a:endCxn id="5" idx="0"/>
          </p:cNvCxnSpPr>
          <p:nvPr/>
        </p:nvCxnSpPr>
        <p:spPr>
          <a:xfrm>
            <a:off x="9048750" y="2324100"/>
            <a:ext cx="0" cy="534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课程总结：后续学习路径与技术展望</a:t>
            </a:r>
            <a:endPar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266700" y="1003300"/>
            <a:ext cx="11772900" cy="2554545"/>
          </a:xfrm>
          <a:prstGeom prst="rect">
            <a:avLst/>
          </a:prstGeom>
          <a:noFill/>
        </p:spPr>
        <p:txBody>
          <a:bodyPr wrap="square" rtlCol="0">
            <a:spAutoFit/>
          </a:bodyPr>
          <a:lstStyle/>
          <a:p>
            <a:r>
              <a:rPr lang="zh-CN" altLang="en-US" sz="3200" smtClean="0"/>
              <a:t>通过</a:t>
            </a:r>
            <a:r>
              <a:rPr lang="en-US" altLang="zh-CN" sz="3200" smtClean="0"/>
              <a:t>Spring Boot</a:t>
            </a:r>
            <a:r>
              <a:rPr lang="zh-CN" altLang="en-US" sz="3200" smtClean="0"/>
              <a:t>基础课程的学习，同学们学会了</a:t>
            </a:r>
            <a:r>
              <a:rPr lang="en-US" altLang="zh-CN" sz="3200" smtClean="0"/>
              <a:t>Spring Boot</a:t>
            </a:r>
            <a:r>
              <a:rPr lang="zh-CN" altLang="en-US" sz="3200" smtClean="0"/>
              <a:t>框架的原理知识，在后续的学习道路上，要结合多种场景进行应用整合开发练习，把能把</a:t>
            </a:r>
            <a:r>
              <a:rPr lang="en-US" altLang="zh-CN" sz="3200" smtClean="0"/>
              <a:t>Spring Boot</a:t>
            </a:r>
            <a:r>
              <a:rPr lang="zh-CN" altLang="en-US" sz="3200" smtClean="0"/>
              <a:t>应用熟练使用。后续课程项目中大量集成了</a:t>
            </a:r>
            <a:r>
              <a:rPr lang="en-US" altLang="zh-CN" sz="3200" smtClean="0"/>
              <a:t>Spring Boot</a:t>
            </a:r>
            <a:r>
              <a:rPr lang="zh-CN" altLang="en-US" sz="3200" smtClean="0"/>
              <a:t>高级整合框架知识。增强解决各类业务的能力。</a:t>
            </a:r>
            <a:endParaRPr lang="zh-CN" altLang="en-US" sz="3200"/>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二</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理解</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日志依赖原理</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内容占位符 1"/>
          <p:cNvPicPr>
            <a:picLocks noGrp="1" noChangeAspect="1"/>
          </p:cNvPicPr>
          <p:nvPr>
            <p:ph idx="1"/>
          </p:nvPr>
        </p:nvPicPr>
        <p:blipFill>
          <a:blip r:embed="rId1"/>
          <a:stretch>
            <a:fillRect/>
          </a:stretch>
        </p:blipFill>
        <p:spPr>
          <a:xfrm>
            <a:off x="1135063" y="1091307"/>
            <a:ext cx="9430557" cy="4801493"/>
          </a:xfrm>
          <a:prstGeom prst="rect">
            <a:avLst/>
          </a:prstGeom>
        </p:spPr>
      </p:pic>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20805" y="0"/>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目标三：</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理解</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日志默认配置</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31" name="内容占位符 2"/>
          <p:cNvSpPr>
            <a:spLocks noGrp="1"/>
          </p:cNvSpPr>
          <p:nvPr>
            <p:ph idx="1"/>
          </p:nvPr>
        </p:nvSpPr>
        <p:spPr>
          <a:xfrm>
            <a:off x="609600" y="1371600"/>
            <a:ext cx="10575229" cy="4914900"/>
          </a:xfrm>
        </p:spPr>
        <p:txBody>
          <a:bodyPr>
            <a:normAutofit/>
          </a:bodyPr>
          <a:lstStyle/>
          <a:p>
            <a:pPr marL="0" indent="0">
              <a:buNone/>
            </a:pPr>
            <a:r>
              <a:rPr lang="zh-CN" altLang="en-US" sz="2400" smtClean="0"/>
              <a:t>日志级别</a:t>
            </a:r>
            <a:r>
              <a:rPr lang="zh-CN" altLang="en-US" sz="2400"/>
              <a:t>配置</a:t>
            </a:r>
            <a:r>
              <a:rPr lang="zh-CN" altLang="en-US" sz="2400" smtClean="0"/>
              <a:t>：级别从低到高（</a:t>
            </a:r>
            <a:r>
              <a:rPr lang="en-US" altLang="zh-CN" sz="2400"/>
              <a:t>trace&lt;debug&lt;info&lt;warn&lt;error</a:t>
            </a:r>
            <a:r>
              <a:rPr lang="zh-CN" altLang="en-US" sz="2400" smtClean="0"/>
              <a:t>）</a:t>
            </a:r>
            <a:endParaRPr lang="en-US" altLang="zh-CN" sz="2400" baseline="30000" smtClean="0"/>
          </a:p>
          <a:p>
            <a:pPr marL="0" indent="0">
              <a:buNone/>
            </a:pPr>
            <a:r>
              <a:rPr lang="en-US" altLang="zh-CN" sz="2400" smtClean="0"/>
              <a:t>Logging.level.</a:t>
            </a:r>
            <a:r>
              <a:rPr lang="zh-CN" altLang="en-US" sz="2400" smtClean="0"/>
              <a:t>包名</a:t>
            </a:r>
            <a:r>
              <a:rPr lang="en-US" altLang="zh-CN" sz="2400" smtClean="0"/>
              <a:t>=</a:t>
            </a:r>
            <a:r>
              <a:rPr lang="zh-CN" altLang="en-US" sz="2400" smtClean="0"/>
              <a:t>级别</a:t>
            </a:r>
            <a:endParaRPr lang="en-US" altLang="zh-CN" sz="2400" smtClean="0"/>
          </a:p>
          <a:p>
            <a:pPr marL="0" indent="0">
              <a:buNone/>
            </a:pPr>
            <a:endParaRPr lang="en-US" altLang="zh-CN" sz="2400"/>
          </a:p>
          <a:p>
            <a:pPr marL="0" indent="0">
              <a:buNone/>
            </a:pPr>
            <a:r>
              <a:rPr lang="zh-CN" altLang="en-US" sz="2400" smtClean="0"/>
              <a:t>日志文件</a:t>
            </a:r>
            <a:r>
              <a:rPr lang="zh-CN" altLang="en-US" sz="2400"/>
              <a:t>与路径配置：</a:t>
            </a:r>
            <a:endParaRPr lang="en-US" altLang="zh-CN" sz="2400"/>
          </a:p>
          <a:p>
            <a:pPr marL="0" indent="0">
              <a:buNone/>
            </a:pPr>
            <a:r>
              <a:rPr lang="en-US" altLang="zh-CN" sz="2400"/>
              <a:t>    </a:t>
            </a:r>
            <a:r>
              <a:rPr lang="en-US" altLang="zh-CN" sz="2400" smtClean="0"/>
              <a:t>Logging.file.name= </a:t>
            </a:r>
            <a:r>
              <a:rPr lang="zh-CN" altLang="en-US" sz="2400"/>
              <a:t>文件完全名称</a:t>
            </a:r>
            <a:endParaRPr lang="en-US" altLang="zh-CN" sz="2400"/>
          </a:p>
          <a:p>
            <a:pPr marL="0" indent="0">
              <a:buNone/>
            </a:pPr>
            <a:r>
              <a:rPr lang="en-US" altLang="zh-CN" sz="2400"/>
              <a:t>    logging.path=</a:t>
            </a:r>
            <a:r>
              <a:rPr lang="zh-CN" altLang="en-US" sz="2400"/>
              <a:t>文件输出</a:t>
            </a:r>
            <a:r>
              <a:rPr lang="zh-CN" altLang="en-US" sz="2400" smtClean="0"/>
              <a:t>路径</a:t>
            </a:r>
            <a:endParaRPr lang="en-US" altLang="zh-CN" sz="2400"/>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24778" y="-8708"/>
            <a:ext cx="11622544" cy="858715"/>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目标四：熟悉</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自定义日志</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0" name="内容占位符 2"/>
          <p:cNvSpPr>
            <a:spLocks noGrp="1"/>
          </p:cNvSpPr>
          <p:nvPr>
            <p:ph idx="1"/>
          </p:nvPr>
        </p:nvSpPr>
        <p:spPr>
          <a:xfrm>
            <a:off x="525004" y="1231008"/>
            <a:ext cx="11222318" cy="4560192"/>
          </a:xfrm>
        </p:spPr>
        <p:txBody>
          <a:bodyPr>
            <a:normAutofit fontScale="85000" lnSpcReduction="10000"/>
          </a:bodyPr>
          <a:lstStyle/>
          <a:p>
            <a:pPr marL="0" indent="0">
              <a:buNone/>
            </a:pPr>
            <a:r>
              <a:rPr lang="zh-CN" altLang="en-US" smtClean="0"/>
              <a:t>日志</a:t>
            </a:r>
            <a:r>
              <a:rPr lang="zh-CN" altLang="en-US"/>
              <a:t>的格式配置：</a:t>
            </a:r>
            <a:endParaRPr lang="en-US" altLang="zh-CN"/>
          </a:p>
          <a:p>
            <a:pPr marL="0" indent="0">
              <a:buNone/>
            </a:pPr>
            <a:r>
              <a:rPr lang="en-US" altLang="zh-CN" smtClean="0"/>
              <a:t>logging.pattern.console</a:t>
            </a:r>
            <a:r>
              <a:rPr lang="en-US" altLang="zh-CN"/>
              <a:t>=%d{yyyy‐MM‐dd}  [%thread]  %‐5level  %logger{50}  ‐ %msg%n</a:t>
            </a:r>
            <a:endParaRPr lang="en-US" altLang="zh-CN"/>
          </a:p>
          <a:p>
            <a:pPr marL="0" indent="0">
              <a:buNone/>
            </a:pPr>
            <a:r>
              <a:rPr lang="zh-CN" altLang="en-US" smtClean="0"/>
              <a:t>设置</a:t>
            </a:r>
            <a:r>
              <a:rPr lang="zh-CN" altLang="en-US"/>
              <a:t>日志文件的输出格式</a:t>
            </a:r>
            <a:endParaRPr lang="en-US" altLang="zh-CN"/>
          </a:p>
          <a:p>
            <a:pPr marL="0" indent="0">
              <a:buNone/>
            </a:pPr>
            <a:r>
              <a:rPr lang="en-US" altLang="zh-CN" sz="2400"/>
              <a:t>logging.pattern.file=%d{yyyy‐MM‐dd} === [%thread] === %‐5level === %</a:t>
            </a:r>
            <a:r>
              <a:rPr lang="en-US" altLang="zh-CN" sz="2400" smtClean="0"/>
              <a:t>logger{50</a:t>
            </a:r>
            <a:r>
              <a:rPr lang="en-US" altLang="zh-CN" sz="2400"/>
              <a:t>} </a:t>
            </a:r>
            <a:r>
              <a:rPr lang="en-US" altLang="zh-CN" sz="2400" smtClean="0"/>
              <a:t>=== </a:t>
            </a:r>
            <a:r>
              <a:rPr lang="en-US" altLang="zh-CN" sz="2400"/>
              <a:t>%</a:t>
            </a:r>
            <a:r>
              <a:rPr lang="en-US" altLang="zh-CN" sz="2400" smtClean="0"/>
              <a:t>msg%n</a:t>
            </a:r>
            <a:endParaRPr lang="en-US" altLang="zh-CN" sz="2400" smtClean="0"/>
          </a:p>
          <a:p>
            <a:pPr marL="0" indent="0">
              <a:buNone/>
            </a:pPr>
            <a:r>
              <a:rPr lang="zh-CN" altLang="en-US" sz="2400" smtClean="0"/>
              <a:t>解释：</a:t>
            </a:r>
            <a:r>
              <a:rPr lang="en-US" altLang="zh-CN" sz="2400"/>
              <a:t>%d</a:t>
            </a:r>
            <a:r>
              <a:rPr lang="zh-CN" altLang="en-US" sz="2400"/>
              <a:t>表示日期时间，</a:t>
            </a:r>
            <a:r>
              <a:rPr lang="en-US" altLang="zh-CN" sz="2400"/>
              <a:t>%thread</a:t>
            </a:r>
            <a:r>
              <a:rPr lang="zh-CN" altLang="en-US" sz="2400"/>
              <a:t>表示线程名，</a:t>
            </a:r>
            <a:r>
              <a:rPr lang="en-US" altLang="zh-CN" sz="2400"/>
              <a:t>%‐5level:</a:t>
            </a:r>
            <a:r>
              <a:rPr lang="zh-CN" altLang="en-US" sz="2400"/>
              <a:t>级别从左显示</a:t>
            </a:r>
            <a:r>
              <a:rPr lang="en-US" altLang="zh-CN" sz="2400"/>
              <a:t>5</a:t>
            </a:r>
            <a:r>
              <a:rPr lang="zh-CN" altLang="en-US" sz="2400"/>
              <a:t>个字符宽度 </a:t>
            </a:r>
            <a:r>
              <a:rPr lang="en-US" altLang="zh-CN" sz="2400"/>
              <a:t>%logger{50} </a:t>
            </a:r>
            <a:r>
              <a:rPr lang="zh-CN" altLang="en-US" sz="2400"/>
              <a:t>表示</a:t>
            </a:r>
            <a:r>
              <a:rPr lang="en-US" altLang="zh-CN" sz="2400"/>
              <a:t>logger</a:t>
            </a:r>
            <a:r>
              <a:rPr lang="zh-CN" altLang="en-US" sz="2400"/>
              <a:t>名字最长</a:t>
            </a:r>
            <a:r>
              <a:rPr lang="en-US" altLang="zh-CN" sz="2400"/>
              <a:t>50</a:t>
            </a:r>
            <a:r>
              <a:rPr lang="zh-CN" altLang="en-US" sz="2400"/>
              <a:t>个字符，否则按照句点分割。 </a:t>
            </a:r>
            <a:r>
              <a:rPr lang="en-US" altLang="zh-CN" sz="2400"/>
              <a:t>%msg:</a:t>
            </a:r>
            <a:r>
              <a:rPr lang="zh-CN" altLang="en-US" sz="2400"/>
              <a:t>日志消息，</a:t>
            </a:r>
            <a:r>
              <a:rPr lang="en-US" altLang="zh-CN" sz="2400"/>
              <a:t>%n</a:t>
            </a:r>
            <a:r>
              <a:rPr lang="zh-CN" altLang="en-US" sz="2400"/>
              <a:t>是换行符</a:t>
            </a:r>
            <a:endParaRPr lang="zh-CN" altLang="en-US" sz="2400"/>
          </a:p>
          <a:p>
            <a:pPr marL="0" indent="0">
              <a:buNone/>
            </a:pPr>
            <a:endParaRPr lang="en-US" altLang="zh-CN" sz="2400"/>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目标</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四</a:t>
            </a:r>
            <a:r>
              <a:rPr lang="zh-CN" altLang="en-US" sz="300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熟悉</a:t>
            </a:r>
            <a:r>
              <a:rPr lang="en-US" altLang="zh-CN" sz="3000">
                <a:solidFill>
                  <a:schemeClr val="tx1">
                    <a:lumMod val="65000"/>
                    <a:lumOff val="35000"/>
                  </a:schemeClr>
                </a:solidFill>
                <a:latin typeface="微软雅黑 Light" panose="020B0502040204020203" pitchFamily="34" charset="-122"/>
                <a:ea typeface="微软雅黑 Light" panose="020B0502040204020203" pitchFamily="34" charset="-122"/>
              </a:rPr>
              <a:t>Spring Boot</a:t>
            </a:r>
            <a:r>
              <a: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rPr>
              <a:t>自定义日志</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1"/>
          <a:stretch>
            <a:fillRect/>
          </a:stretch>
        </p:blipFill>
        <p:spPr>
          <a:xfrm>
            <a:off x="554037" y="1708150"/>
            <a:ext cx="7858125" cy="2019300"/>
          </a:xfrm>
          <a:prstGeom prst="rect">
            <a:avLst/>
          </a:prstGeom>
        </p:spPr>
      </p:pic>
      <p:sp>
        <p:nvSpPr>
          <p:cNvPr id="3" name="文本框 2"/>
          <p:cNvSpPr txBox="1"/>
          <p:nvPr/>
        </p:nvSpPr>
        <p:spPr>
          <a:xfrm>
            <a:off x="452437" y="1065182"/>
            <a:ext cx="9440863" cy="5016758"/>
          </a:xfrm>
          <a:prstGeom prst="rect">
            <a:avLst/>
          </a:prstGeom>
          <a:noFill/>
        </p:spPr>
        <p:txBody>
          <a:bodyPr wrap="square" rtlCol="0">
            <a:spAutoFit/>
          </a:bodyPr>
          <a:lstStyle/>
          <a:p>
            <a:r>
              <a:rPr lang="zh-CN" altLang="en-US" sz="2000">
                <a:latin typeface="+mj-ea"/>
                <a:ea typeface="+mj-ea"/>
              </a:rPr>
              <a:t>在类路径下放日志框架自已的配置文件，</a:t>
            </a:r>
            <a:r>
              <a:rPr lang="en-US" altLang="zh-CN" sz="2000">
                <a:latin typeface="+mj-ea"/>
                <a:ea typeface="+mj-ea"/>
              </a:rPr>
              <a:t>Spring </a:t>
            </a:r>
            <a:r>
              <a:rPr lang="en-US" altLang="zh-CN" sz="2000" smtClean="0">
                <a:latin typeface="+mj-ea"/>
                <a:ea typeface="+mj-ea"/>
              </a:rPr>
              <a:t>Boot</a:t>
            </a:r>
            <a:r>
              <a:rPr lang="zh-CN" altLang="en-US" sz="2000" smtClean="0">
                <a:latin typeface="+mj-ea"/>
                <a:ea typeface="+mj-ea"/>
              </a:rPr>
              <a:t>就</a:t>
            </a:r>
            <a:r>
              <a:rPr lang="zh-CN" altLang="en-US" sz="2000">
                <a:latin typeface="+mj-ea"/>
                <a:ea typeface="+mj-ea"/>
              </a:rPr>
              <a:t>会加载它的配置并生效</a:t>
            </a:r>
            <a:r>
              <a:rPr lang="zh-CN" altLang="en-US" sz="2000" smtClean="0">
                <a:latin typeface="+mj-ea"/>
                <a:ea typeface="+mj-ea"/>
              </a:rPr>
              <a:t>。</a:t>
            </a:r>
            <a:endParaRPr lang="en-US" altLang="zh-CN" sz="2000" smtClean="0">
              <a:latin typeface="+mj-ea"/>
              <a:ea typeface="+mj-ea"/>
            </a:endParaRPr>
          </a:p>
          <a:p>
            <a:endParaRPr lang="en-US" altLang="zh-CN" sz="2000">
              <a:latin typeface="+mj-ea"/>
              <a:ea typeface="+mj-ea"/>
            </a:endParaRPr>
          </a:p>
          <a:p>
            <a:endParaRPr lang="en-US" altLang="zh-CN" sz="2000" smtClean="0">
              <a:latin typeface="+mj-ea"/>
              <a:ea typeface="+mj-ea"/>
            </a:endParaRPr>
          </a:p>
          <a:p>
            <a:endParaRPr lang="en-US" altLang="zh-CN" sz="2000">
              <a:latin typeface="+mj-ea"/>
              <a:ea typeface="+mj-ea"/>
            </a:endParaRPr>
          </a:p>
          <a:p>
            <a:endParaRPr lang="en-US" altLang="zh-CN" sz="2000" smtClean="0">
              <a:latin typeface="+mj-ea"/>
              <a:ea typeface="+mj-ea"/>
            </a:endParaRPr>
          </a:p>
          <a:p>
            <a:endParaRPr lang="en-US" altLang="zh-CN" sz="2000">
              <a:latin typeface="+mj-ea"/>
              <a:ea typeface="+mj-ea"/>
            </a:endParaRPr>
          </a:p>
          <a:p>
            <a:endParaRPr lang="en-US" altLang="zh-CN" sz="2000" smtClean="0">
              <a:latin typeface="+mj-ea"/>
              <a:ea typeface="+mj-ea"/>
            </a:endParaRPr>
          </a:p>
          <a:p>
            <a:endParaRPr lang="en-US" altLang="zh-CN" sz="2000">
              <a:latin typeface="+mj-ea"/>
              <a:ea typeface="+mj-ea"/>
            </a:endParaRPr>
          </a:p>
          <a:p>
            <a:endParaRPr lang="en-US" altLang="zh-CN" sz="2000" smtClean="0">
              <a:latin typeface="+mj-ea"/>
              <a:ea typeface="+mj-ea"/>
            </a:endParaRPr>
          </a:p>
          <a:p>
            <a:r>
              <a:rPr lang="en-US" altLang="zh-CN" sz="2000">
                <a:latin typeface="+mj-ea"/>
                <a:ea typeface="+mj-ea"/>
              </a:rPr>
              <a:t>logback-spring.xml:</a:t>
            </a:r>
            <a:r>
              <a:rPr lang="zh-CN" altLang="en-US" sz="2000">
                <a:latin typeface="+mj-ea"/>
                <a:ea typeface="+mj-ea"/>
              </a:rPr>
              <a:t>日志</a:t>
            </a:r>
            <a:r>
              <a:rPr lang="zh-CN" altLang="en-US" sz="2000" smtClean="0">
                <a:latin typeface="+mj-ea"/>
                <a:ea typeface="+mj-ea"/>
              </a:rPr>
              <a:t>框架不</a:t>
            </a:r>
            <a:r>
              <a:rPr lang="zh-CN" altLang="en-US" sz="2000">
                <a:latin typeface="+mj-ea"/>
                <a:ea typeface="+mj-ea"/>
              </a:rPr>
              <a:t>直接加载日志的配置项，由</a:t>
            </a:r>
            <a:r>
              <a:rPr lang="en-US" altLang="zh-CN" sz="2000">
                <a:latin typeface="+mj-ea"/>
                <a:ea typeface="+mj-ea"/>
              </a:rPr>
              <a:t>SpringBoot</a:t>
            </a:r>
            <a:r>
              <a:rPr lang="zh-CN" altLang="en-US" sz="2000">
                <a:latin typeface="+mj-ea"/>
                <a:ea typeface="+mj-ea"/>
              </a:rPr>
              <a:t>解析日志配置，可以使用</a:t>
            </a:r>
            <a:r>
              <a:rPr lang="en-US" altLang="zh-CN" sz="2000">
                <a:latin typeface="+mj-ea"/>
                <a:ea typeface="+mj-ea"/>
              </a:rPr>
              <a:t>SpringBoot </a:t>
            </a:r>
            <a:r>
              <a:rPr lang="zh-CN" altLang="en-US" sz="2000">
                <a:latin typeface="+mj-ea"/>
                <a:ea typeface="+mj-ea"/>
              </a:rPr>
              <a:t>的高级</a:t>
            </a:r>
            <a:r>
              <a:rPr lang="en-US" altLang="zh-CN" sz="2000">
                <a:latin typeface="+mj-ea"/>
                <a:ea typeface="+mj-ea"/>
              </a:rPr>
              <a:t>Profile</a:t>
            </a:r>
            <a:r>
              <a:rPr lang="zh-CN" altLang="en-US" sz="2000" smtClean="0">
                <a:latin typeface="+mj-ea"/>
                <a:ea typeface="+mj-ea"/>
              </a:rPr>
              <a:t>功能。</a:t>
            </a:r>
            <a:endParaRPr lang="en-US" altLang="zh-CN" sz="2000" smtClean="0">
              <a:latin typeface="+mj-ea"/>
              <a:ea typeface="+mj-ea"/>
            </a:endParaRPr>
          </a:p>
          <a:p>
            <a:endParaRPr lang="en-US" altLang="zh-CN" sz="2000">
              <a:latin typeface="+mj-ea"/>
              <a:ea typeface="+mj-ea"/>
            </a:endParaRPr>
          </a:p>
          <a:p>
            <a:r>
              <a:rPr lang="zh-CN" altLang="en-US" sz="2000" smtClean="0">
                <a:latin typeface="+mj-ea"/>
                <a:ea typeface="+mj-ea"/>
              </a:rPr>
              <a:t>如果没有配置</a:t>
            </a:r>
            <a:r>
              <a:rPr lang="en-US" altLang="zh-CN" sz="2000" smtClean="0">
                <a:latin typeface="+mj-ea"/>
                <a:ea typeface="+mj-ea"/>
              </a:rPr>
              <a:t>profile</a:t>
            </a:r>
            <a:r>
              <a:rPr lang="zh-CN" altLang="en-US" sz="2000" smtClean="0">
                <a:latin typeface="+mj-ea"/>
                <a:ea typeface="+mj-ea"/>
              </a:rPr>
              <a:t>日志框架，强制使用</a:t>
            </a:r>
            <a:r>
              <a:rPr lang="en-US" altLang="zh-CN" sz="2000">
                <a:latin typeface="+mj-ea"/>
                <a:ea typeface="+mj-ea"/>
              </a:rPr>
              <a:t>profile</a:t>
            </a:r>
            <a:r>
              <a:rPr lang="zh-CN" altLang="en-US" sz="2000" smtClean="0">
                <a:latin typeface="+mj-ea"/>
                <a:ea typeface="+mj-ea"/>
              </a:rPr>
              <a:t>功能，则系统报错。</a:t>
            </a:r>
            <a:endParaRPr lang="en-US" altLang="zh-CN" sz="2000">
              <a:latin typeface="+mj-ea"/>
              <a:ea typeface="+mj-ea"/>
            </a:endParaRPr>
          </a:p>
          <a:p>
            <a:endParaRPr lang="en-US" altLang="zh-CN" sz="2000" smtClean="0">
              <a:latin typeface="+mj-ea"/>
              <a:ea typeface="+mj-ea"/>
            </a:endParaRPr>
          </a:p>
          <a:p>
            <a:endParaRPr lang="en-US" altLang="zh-CN" sz="2000">
              <a:latin typeface="+mj-ea"/>
              <a:ea typeface="+mj-ea"/>
            </a:endParaRPr>
          </a:p>
          <a:p>
            <a:endParaRPr lang="zh-CN" altLang="en-US" sz="2000">
              <a:latin typeface="+mj-ea"/>
              <a:ea typeface="+mj-ea"/>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目标五：</a:t>
            </a:r>
            <a:r>
              <a:rPr lang="en-US" altLang="zh-CN"/>
              <a:t>Spring Boot</a:t>
            </a:r>
            <a:r>
              <a:rPr lang="zh-CN" altLang="en-US"/>
              <a:t>切换日志框架</a:t>
            </a:r>
            <a:endParaRPr lang="en-US" altLang="zh-CN" dirty="0"/>
          </a:p>
        </p:txBody>
      </p:sp>
      <p:sp>
        <p:nvSpPr>
          <p:cNvPr id="5" name="内容占位符 2"/>
          <p:cNvSpPr>
            <a:spLocks noGrp="1"/>
          </p:cNvSpPr>
          <p:nvPr>
            <p:ph idx="1"/>
          </p:nvPr>
        </p:nvSpPr>
        <p:spPr>
          <a:xfrm>
            <a:off x="440396" y="850007"/>
            <a:ext cx="11040036" cy="5768788"/>
          </a:xfrm>
        </p:spPr>
        <p:txBody>
          <a:bodyPr>
            <a:noAutofit/>
          </a:bodyPr>
          <a:lstStyle/>
          <a:p>
            <a:pPr marL="0" lvl="0" indent="0">
              <a:buNone/>
            </a:pPr>
            <a:r>
              <a:rPr lang="zh-CN" altLang="en-US" smtClean="0">
                <a:latin typeface="仿宋" panose="02010609060101010101" pitchFamily="49" charset="-122"/>
                <a:ea typeface="仿宋" panose="02010609060101010101" pitchFamily="49" charset="-122"/>
              </a:rPr>
              <a:t>步骤：</a:t>
            </a:r>
            <a:endParaRPr lang="en-US" altLang="zh-CN" smtClean="0">
              <a:latin typeface="仿宋" panose="02010609060101010101" pitchFamily="49" charset="-122"/>
              <a:ea typeface="仿宋" panose="02010609060101010101" pitchFamily="49" charset="-122"/>
            </a:endParaRPr>
          </a:p>
          <a:p>
            <a:pPr marL="0" lvl="0" indent="0">
              <a:buNone/>
            </a:pPr>
            <a:r>
              <a:rPr lang="en-US" altLang="zh-CN">
                <a:latin typeface="仿宋" panose="02010609060101010101" pitchFamily="49" charset="-122"/>
                <a:ea typeface="仿宋" panose="02010609060101010101" pitchFamily="49" charset="-122"/>
              </a:rPr>
              <a:t> </a:t>
            </a:r>
            <a:r>
              <a:rPr lang="en-US" altLang="zh-CN" smtClean="0">
                <a:latin typeface="仿宋" panose="02010609060101010101" pitchFamily="49" charset="-122"/>
                <a:ea typeface="仿宋" panose="02010609060101010101" pitchFamily="49" charset="-122"/>
              </a:rPr>
              <a:t>   1.</a:t>
            </a:r>
            <a:r>
              <a:rPr lang="zh-CN" altLang="en-US" smtClean="0">
                <a:latin typeface="仿宋" panose="02010609060101010101" pitchFamily="49" charset="-122"/>
                <a:ea typeface="仿宋" panose="02010609060101010101" pitchFamily="49" charset="-122"/>
              </a:rPr>
              <a:t>先排除当前使用的实现依赖</a:t>
            </a:r>
            <a:endParaRPr lang="en-US" altLang="zh-CN" smtClean="0">
              <a:latin typeface="仿宋" panose="02010609060101010101" pitchFamily="49" charset="-122"/>
              <a:ea typeface="仿宋" panose="02010609060101010101" pitchFamily="49" charset="-122"/>
            </a:endParaRPr>
          </a:p>
          <a:p>
            <a:pPr marL="0" lvl="0" indent="0">
              <a:buNone/>
            </a:pPr>
            <a:r>
              <a:rPr lang="en-US" altLang="zh-CN">
                <a:latin typeface="仿宋" panose="02010609060101010101" pitchFamily="49" charset="-122"/>
                <a:ea typeface="仿宋" panose="02010609060101010101" pitchFamily="49" charset="-122"/>
              </a:rPr>
              <a:t>    2</a:t>
            </a:r>
            <a:r>
              <a:rPr lang="en-US" altLang="zh-CN" smtClean="0">
                <a:latin typeface="仿宋" panose="02010609060101010101" pitchFamily="49" charset="-122"/>
                <a:ea typeface="仿宋" panose="02010609060101010101" pitchFamily="49" charset="-122"/>
              </a:rPr>
              <a:t>.</a:t>
            </a:r>
            <a:r>
              <a:rPr lang="zh-CN" altLang="en-US" smtClean="0">
                <a:latin typeface="仿宋" panose="02010609060101010101" pitchFamily="49" charset="-122"/>
                <a:ea typeface="仿宋" panose="02010609060101010101" pitchFamily="49" charset="-122"/>
              </a:rPr>
              <a:t>参考</a:t>
            </a:r>
            <a:r>
              <a:rPr lang="en-US" altLang="zh-CN" smtClean="0">
                <a:latin typeface="仿宋" panose="02010609060101010101" pitchFamily="49" charset="-122"/>
                <a:ea typeface="仿宋" panose="02010609060101010101" pitchFamily="49" charset="-122"/>
              </a:rPr>
              <a:t>slf4j</a:t>
            </a:r>
            <a:r>
              <a:rPr lang="zh-CN" altLang="en-US">
                <a:latin typeface="仿宋" panose="02010609060101010101" pitchFamily="49" charset="-122"/>
                <a:ea typeface="仿宋" panose="02010609060101010101" pitchFamily="49" charset="-122"/>
              </a:rPr>
              <a:t>的</a:t>
            </a:r>
            <a:r>
              <a:rPr lang="zh-CN" altLang="en-US" smtClean="0">
                <a:latin typeface="仿宋" panose="02010609060101010101" pitchFamily="49" charset="-122"/>
                <a:ea typeface="仿宋" panose="02010609060101010101" pitchFamily="49" charset="-122"/>
              </a:rPr>
              <a:t>日志适</a:t>
            </a:r>
            <a:r>
              <a:rPr lang="zh-CN" altLang="en-US">
                <a:latin typeface="仿宋" panose="02010609060101010101" pitchFamily="49" charset="-122"/>
                <a:ea typeface="仿宋" panose="02010609060101010101" pitchFamily="49" charset="-122"/>
              </a:rPr>
              <a:t>配</a:t>
            </a:r>
            <a:r>
              <a:rPr lang="zh-CN" altLang="en-US" smtClean="0">
                <a:latin typeface="仿宋" panose="02010609060101010101" pitchFamily="49" charset="-122"/>
                <a:ea typeface="仿宋" panose="02010609060101010101" pitchFamily="49" charset="-122"/>
              </a:rPr>
              <a:t>图</a:t>
            </a:r>
            <a:endParaRPr lang="en-US" altLang="zh-CN" smtClean="0">
              <a:latin typeface="仿宋" panose="02010609060101010101" pitchFamily="49" charset="-122"/>
              <a:ea typeface="仿宋" panose="02010609060101010101" pitchFamily="49" charset="-122"/>
            </a:endParaRPr>
          </a:p>
          <a:p>
            <a:pPr marL="0" lvl="0" indent="0">
              <a:buNone/>
            </a:pPr>
            <a:r>
              <a:rPr lang="en-US" altLang="zh-CN">
                <a:latin typeface="仿宋" panose="02010609060101010101" pitchFamily="49" charset="-122"/>
                <a:ea typeface="仿宋" panose="02010609060101010101" pitchFamily="49" charset="-122"/>
              </a:rPr>
              <a:t> </a:t>
            </a:r>
            <a:r>
              <a:rPr lang="en-US" altLang="zh-CN" smtClean="0">
                <a:latin typeface="仿宋" panose="02010609060101010101" pitchFamily="49" charset="-122"/>
                <a:ea typeface="仿宋" panose="02010609060101010101" pitchFamily="49" charset="-122"/>
              </a:rPr>
              <a:t>   3.</a:t>
            </a:r>
            <a:r>
              <a:rPr lang="zh-CN" altLang="en-US" smtClean="0">
                <a:latin typeface="仿宋" panose="02010609060101010101" pitchFamily="49" charset="-122"/>
                <a:ea typeface="仿宋" panose="02010609060101010101" pitchFamily="49" charset="-122"/>
              </a:rPr>
              <a:t>导入自已要实现日志方式的依赖</a:t>
            </a:r>
            <a:endParaRPr lang="zh-CN" altLang="zh-CN">
              <a:latin typeface="仿宋" panose="02010609060101010101" pitchFamily="49" charset="-122"/>
              <a:ea typeface="仿宋"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COMMONDATA" val="eyJoZGlkIjoiOTczZmQ0N2JmNmMzOTRjMmQ4YTZlMTc5OWJlMTlmMT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11054</Words>
  <Application>WPS 演示</Application>
  <PresentationFormat>宽屏</PresentationFormat>
  <Paragraphs>500</Paragraphs>
  <Slides>50</Slides>
  <Notes>50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50</vt:i4>
      </vt:variant>
    </vt:vector>
  </HeadingPairs>
  <TitlesOfParts>
    <vt:vector size="60" baseType="lpstr">
      <vt:lpstr>Arial</vt:lpstr>
      <vt:lpstr>宋体</vt:lpstr>
      <vt:lpstr>Wingdings</vt:lpstr>
      <vt:lpstr>微软雅黑</vt:lpstr>
      <vt:lpstr>微软雅黑 Light</vt:lpstr>
      <vt:lpstr>仿宋</vt:lpstr>
      <vt:lpstr>Calibri</vt:lpstr>
      <vt:lpstr>Arial Unicode MS</vt:lpstr>
      <vt:lpstr>Courier New</vt:lpstr>
      <vt:lpstr>Office 主题</vt:lpstr>
      <vt:lpstr>Spring Boot 基础教程</vt:lpstr>
      <vt:lpstr>课程内容：共8章</vt:lpstr>
      <vt:lpstr>第三章：Spring Boot与日志</vt:lpstr>
      <vt:lpstr>目标一：理解日志框架设计思想</vt:lpstr>
      <vt:lpstr>PowerPoint 演示文稿</vt:lpstr>
      <vt:lpstr>PowerPoint 演示文稿</vt:lpstr>
      <vt:lpstr>PowerPoint 演示文稿</vt:lpstr>
      <vt:lpstr>PowerPoint 演示文稿</vt:lpstr>
      <vt:lpstr>目标五：Spring Boot切换日志框架</vt:lpstr>
      <vt:lpstr>第3章总结【 Spring Boot与日志 】</vt:lpstr>
      <vt:lpstr>第4章：Spring Boot与web开发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目标四：Restful WebService风格web实践-自定义错误</vt:lpstr>
      <vt:lpstr>目标四：Restful WebService风格web实践-内嵌web容器</vt:lpstr>
      <vt:lpstr>目标四：Restful WebService风格web实践-注册web容器Servlet三大组件</vt:lpstr>
      <vt:lpstr>第4章总结【 Spring Boot与web 开发】</vt:lpstr>
      <vt:lpstr>PowerPoint 演示文稿</vt:lpstr>
      <vt:lpstr>目标一：了解什么是docker容器</vt:lpstr>
      <vt:lpstr>PowerPoint 演示文稿</vt:lpstr>
      <vt:lpstr>PowerPoint 演示文稿</vt:lpstr>
      <vt:lpstr>PowerPoint 演示文稿</vt:lpstr>
      <vt:lpstr>目标四：学会docker的镜像常用命令</vt:lpstr>
      <vt:lpstr>PowerPoint 演示文稿</vt:lpstr>
      <vt:lpstr>PowerPoint 演示文稿</vt:lpstr>
      <vt:lpstr>PowerPoint 演示文稿</vt:lpstr>
      <vt:lpstr>PowerPoint 演示文稿</vt:lpstr>
      <vt:lpstr>PowerPoint 演示文稿</vt:lpstr>
      <vt:lpstr>目标三：Mybatis数据访问操作</vt:lpstr>
      <vt:lpstr>目标四：Spring Data JPA操作</vt:lpstr>
      <vt:lpstr>目标四：Spring Data JPA操作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1529</cp:revision>
  <dcterms:created xsi:type="dcterms:W3CDTF">2014-03-19T14:07:00Z</dcterms:created>
  <dcterms:modified xsi:type="dcterms:W3CDTF">2022-09-02T12:14:59Z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33EFACF42B62485BB28A9C4824FD6F1A</vt:lpwstr>
  </property>
</Properties>
</file>